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735763" cy="9866313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0"/>
  </p:normalViewPr>
  <p:slideViewPr>
    <p:cSldViewPr snapToGrid="0" snapToObjects="1">
      <p:cViewPr>
        <p:scale>
          <a:sx n="202" d="100"/>
          <a:sy n="202" d="100"/>
        </p:scale>
        <p:origin x="-202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6571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237882-0FF2-27BF-0305-71FA2139EC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66433AE-08B1-2159-CB24-57DFA7692D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BCDE36A-B441-7380-C5E6-0C5EF4346C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lIns="79690" tIns="39845" rIns="79690" bIns="39845"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E02E47-DA07-092E-DCCD-E348E139BF1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lIns="79690" tIns="39845" rIns="79690" bIns="39845"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773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65D7A2-5C73-ABCF-F06D-5557ADF10E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48">
            <a:extLst>
              <a:ext uri="{FF2B5EF4-FFF2-40B4-BE49-F238E27FC236}">
                <a16:creationId xmlns:a16="http://schemas.microsoft.com/office/drawing/2014/main" id="{0064C650-E4D0-5E13-A6D6-C68A31AEC597}"/>
              </a:ext>
            </a:extLst>
          </p:cNvPr>
          <p:cNvSpPr/>
          <p:nvPr/>
        </p:nvSpPr>
        <p:spPr>
          <a:xfrm>
            <a:off x="7976993" y="1544668"/>
            <a:ext cx="4071293" cy="1227842"/>
          </a:xfrm>
          <a:prstGeom prst="roundRect">
            <a:avLst>
              <a:gd name="adj" fmla="val 7096"/>
            </a:avLst>
          </a:prstGeom>
          <a:solidFill>
            <a:schemeClr val="accent6">
              <a:lumMod val="40000"/>
              <a:lumOff val="60000"/>
              <a:alpha val="8000"/>
            </a:schemeClr>
          </a:solidFill>
          <a:ln/>
        </p:spPr>
        <p:txBody>
          <a:bodyPr/>
          <a:lstStyle/>
          <a:p>
            <a:endParaRPr lang="ja-JP" altLang="en-US" sz="1200" dirty="0"/>
          </a:p>
        </p:txBody>
      </p:sp>
      <p:sp>
        <p:nvSpPr>
          <p:cNvPr id="5" name="Shape 3">
            <a:extLst>
              <a:ext uri="{FF2B5EF4-FFF2-40B4-BE49-F238E27FC236}">
                <a16:creationId xmlns:a16="http://schemas.microsoft.com/office/drawing/2014/main" id="{D61BFC69-AF70-880F-A5B5-F51898729C5C}"/>
              </a:ext>
            </a:extLst>
          </p:cNvPr>
          <p:cNvSpPr/>
          <p:nvPr/>
        </p:nvSpPr>
        <p:spPr>
          <a:xfrm>
            <a:off x="199721" y="41755"/>
            <a:ext cx="7681252" cy="1248156"/>
          </a:xfrm>
          <a:prstGeom prst="rect">
            <a:avLst/>
          </a:prstGeom>
          <a:solidFill>
            <a:srgbClr val="0074D9">
              <a:alpha val="10000"/>
            </a:srgbClr>
          </a:solidFill>
          <a:ln/>
        </p:spPr>
        <p:txBody>
          <a:bodyPr/>
          <a:lstStyle/>
          <a:p>
            <a:endParaRPr lang="ja-JP" altLang="en-US"/>
          </a:p>
        </p:txBody>
      </p:sp>
      <p:sp>
        <p:nvSpPr>
          <p:cNvPr id="6" name="Shape 4">
            <a:extLst>
              <a:ext uri="{FF2B5EF4-FFF2-40B4-BE49-F238E27FC236}">
                <a16:creationId xmlns:a16="http://schemas.microsoft.com/office/drawing/2014/main" id="{62949C73-08C6-B14E-5611-9755F3BC9C83}"/>
              </a:ext>
            </a:extLst>
          </p:cNvPr>
          <p:cNvSpPr/>
          <p:nvPr/>
        </p:nvSpPr>
        <p:spPr>
          <a:xfrm>
            <a:off x="228600" y="0"/>
            <a:ext cx="89500" cy="1289911"/>
          </a:xfrm>
          <a:prstGeom prst="rect">
            <a:avLst/>
          </a:prstGeom>
          <a:solidFill>
            <a:srgbClr val="0074D9"/>
          </a:solidFill>
          <a:ln/>
        </p:spPr>
        <p:txBody>
          <a:bodyPr/>
          <a:lstStyle/>
          <a:p>
            <a:endParaRPr lang="ja-JP" altLang="en-US"/>
          </a:p>
        </p:txBody>
      </p:sp>
      <p:sp>
        <p:nvSpPr>
          <p:cNvPr id="7" name="Text 5">
            <a:extLst>
              <a:ext uri="{FF2B5EF4-FFF2-40B4-BE49-F238E27FC236}">
                <a16:creationId xmlns:a16="http://schemas.microsoft.com/office/drawing/2014/main" id="{712C38A3-63D9-3642-FFDC-DAE0F151E5A2}"/>
              </a:ext>
            </a:extLst>
          </p:cNvPr>
          <p:cNvSpPr txBox="1"/>
          <p:nvPr/>
        </p:nvSpPr>
        <p:spPr>
          <a:xfrm>
            <a:off x="399975" y="175257"/>
            <a:ext cx="5667146" cy="333756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buNone/>
            </a:pPr>
            <a:r>
              <a:rPr lang="en-US" sz="3600" b="1" dirty="0">
                <a:solidFill>
                  <a:srgbClr val="1F2937"/>
                </a:solidFill>
                <a:latin typeface="Noto Sans JP" pitchFamily="34" charset="0"/>
                <a:ea typeface="Noto Sans JP" pitchFamily="34" charset="-122"/>
                <a:cs typeface="Noto Sans JP" pitchFamily="34" charset="-120"/>
              </a:rPr>
              <a:t>『</a:t>
            </a:r>
            <a:r>
              <a:rPr lang="en-US" sz="3600" b="1" dirty="0" err="1">
                <a:solidFill>
                  <a:srgbClr val="1F2937"/>
                </a:solidFill>
                <a:latin typeface="Noto Sans JP" pitchFamily="34" charset="0"/>
                <a:ea typeface="Noto Sans JP" pitchFamily="34" charset="-122"/>
                <a:cs typeface="Noto Sans JP" pitchFamily="34" charset="-120"/>
              </a:rPr>
              <a:t>琉球謎解紀行』</a:t>
            </a:r>
            <a:r>
              <a:rPr lang="en-US" altLang="ja-JP" sz="3600" b="1" dirty="0" err="1">
                <a:solidFill>
                  <a:srgbClr val="1F2937"/>
                </a:solidFill>
                <a:latin typeface="Noto Sans JP" pitchFamily="34" charset="0"/>
                <a:ea typeface="Noto Sans JP" pitchFamily="34" charset="-122"/>
                <a:cs typeface="Noto Sans JP" pitchFamily="34" charset="-120"/>
              </a:rPr>
              <a:t>IN</a:t>
            </a:r>
            <a:r>
              <a:rPr lang="ja-JP" altLang="en-US" sz="3600" b="1" dirty="0">
                <a:solidFill>
                  <a:srgbClr val="1F2937"/>
                </a:solidFill>
                <a:latin typeface="Noto Sans JP" pitchFamily="34" charset="0"/>
                <a:ea typeface="Noto Sans JP" pitchFamily="34" charset="-122"/>
                <a:cs typeface="Noto Sans JP" pitchFamily="34" charset="-120"/>
              </a:rPr>
              <a:t>沖縄市</a:t>
            </a:r>
            <a:endParaRPr lang="en-US" sz="3600" dirty="0"/>
          </a:p>
        </p:txBody>
      </p:sp>
      <p:sp>
        <p:nvSpPr>
          <p:cNvPr id="8" name="Text 6">
            <a:extLst>
              <a:ext uri="{FF2B5EF4-FFF2-40B4-BE49-F238E27FC236}">
                <a16:creationId xmlns:a16="http://schemas.microsoft.com/office/drawing/2014/main" id="{1D7F3BF1-498A-154C-FAD0-DB534378B161}"/>
              </a:ext>
            </a:extLst>
          </p:cNvPr>
          <p:cNvSpPr txBox="1"/>
          <p:nvPr/>
        </p:nvSpPr>
        <p:spPr>
          <a:xfrm>
            <a:off x="451462" y="569820"/>
            <a:ext cx="4585273" cy="27706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buNone/>
            </a:pPr>
            <a:r>
              <a:rPr lang="en-US" sz="2000" dirty="0">
                <a:solidFill>
                  <a:srgbClr val="374151"/>
                </a:solidFill>
                <a:latin typeface="Noto Sans JP" pitchFamily="34" charset="0"/>
                <a:ea typeface="Noto Sans JP" pitchFamily="34" charset="-122"/>
                <a:cs typeface="Noto Sans JP" pitchFamily="34" charset="-120"/>
              </a:rPr>
              <a:t>～歴史と文化を巡る謎解き街歩き</a:t>
            </a:r>
            <a:r>
              <a:rPr lang="en-US" sz="1500" dirty="0">
                <a:solidFill>
                  <a:srgbClr val="374151"/>
                </a:solidFill>
                <a:latin typeface="Noto Sans JP" pitchFamily="34" charset="0"/>
                <a:ea typeface="Noto Sans JP" pitchFamily="34" charset="-122"/>
                <a:cs typeface="Noto Sans JP" pitchFamily="34" charset="-120"/>
              </a:rPr>
              <a:t>～</a:t>
            </a:r>
            <a:endParaRPr lang="en-US" sz="1500" dirty="0"/>
          </a:p>
        </p:txBody>
      </p:sp>
      <p:sp>
        <p:nvSpPr>
          <p:cNvPr id="9" name="Text 7">
            <a:extLst>
              <a:ext uri="{FF2B5EF4-FFF2-40B4-BE49-F238E27FC236}">
                <a16:creationId xmlns:a16="http://schemas.microsoft.com/office/drawing/2014/main" id="{38497020-448B-9B3B-7F1D-729CD0E320A1}"/>
              </a:ext>
            </a:extLst>
          </p:cNvPr>
          <p:cNvSpPr txBox="1"/>
          <p:nvPr/>
        </p:nvSpPr>
        <p:spPr>
          <a:xfrm>
            <a:off x="613311" y="912721"/>
            <a:ext cx="1972361" cy="19111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buNone/>
            </a:pPr>
            <a:r>
              <a:rPr lang="en-US" sz="1100" dirty="0">
                <a:solidFill>
                  <a:srgbClr val="4B5563"/>
                </a:solidFill>
                <a:latin typeface="Noto Sans JP" pitchFamily="34" charset="0"/>
                <a:ea typeface="Noto Sans JP" pitchFamily="34" charset="-122"/>
                <a:cs typeface="Noto Sans JP" pitchFamily="34" charset="-120"/>
              </a:rPr>
              <a:t>体験型観光コンテンツ／沖縄市</a:t>
            </a:r>
            <a:endParaRPr lang="en-US" sz="1100" dirty="0"/>
          </a:p>
        </p:txBody>
      </p:sp>
      <p:sp>
        <p:nvSpPr>
          <p:cNvPr id="10" name="Text 8">
            <a:extLst>
              <a:ext uri="{FF2B5EF4-FFF2-40B4-BE49-F238E27FC236}">
                <a16:creationId xmlns:a16="http://schemas.microsoft.com/office/drawing/2014/main" id="{D93826EB-1B2B-6A6F-9D1A-F1349A92B4E8}"/>
              </a:ext>
            </a:extLst>
          </p:cNvPr>
          <p:cNvSpPr txBox="1"/>
          <p:nvPr/>
        </p:nvSpPr>
        <p:spPr>
          <a:xfrm>
            <a:off x="4040347" y="932381"/>
            <a:ext cx="3162910" cy="2286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buNone/>
            </a:pPr>
            <a:r>
              <a:rPr lang="en-US" sz="1200" i="1" dirty="0">
                <a:solidFill>
                  <a:srgbClr val="3730A3"/>
                </a:solidFill>
                <a:latin typeface="Noto Sans JP" pitchFamily="34" charset="0"/>
                <a:ea typeface="Noto Sans JP" pitchFamily="34" charset="-122"/>
                <a:cs typeface="Noto Sans JP" pitchFamily="34" charset="-120"/>
              </a:rPr>
              <a:t>"旅の途中に、ちょっと謎解きしませんか？"</a:t>
            </a:r>
            <a:endParaRPr lang="en-US" sz="1200" dirty="0"/>
          </a:p>
        </p:txBody>
      </p:sp>
      <p:sp>
        <p:nvSpPr>
          <p:cNvPr id="12" name="Text 10">
            <a:extLst>
              <a:ext uri="{FF2B5EF4-FFF2-40B4-BE49-F238E27FC236}">
                <a16:creationId xmlns:a16="http://schemas.microsoft.com/office/drawing/2014/main" id="{DEDC81E1-BF53-3CC9-59F5-8549678C0D0D}"/>
              </a:ext>
            </a:extLst>
          </p:cNvPr>
          <p:cNvSpPr txBox="1"/>
          <p:nvPr/>
        </p:nvSpPr>
        <p:spPr>
          <a:xfrm>
            <a:off x="8043509" y="192090"/>
            <a:ext cx="991210" cy="24780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buNone/>
            </a:pPr>
            <a:r>
              <a:rPr lang="en-US" sz="1400" b="1" dirty="0">
                <a:solidFill>
                  <a:srgbClr val="1F2937"/>
                </a:solidFill>
                <a:latin typeface="Noto Sans JP" pitchFamily="34" charset="0"/>
                <a:ea typeface="Noto Sans JP" pitchFamily="34" charset="-122"/>
                <a:cs typeface="Noto Sans JP" pitchFamily="34" charset="-120"/>
              </a:rPr>
              <a:t>コンセプト</a:t>
            </a:r>
            <a:endParaRPr lang="en-US" sz="1400" dirty="0"/>
          </a:p>
        </p:txBody>
      </p:sp>
      <p:sp>
        <p:nvSpPr>
          <p:cNvPr id="13" name="Text 11">
            <a:extLst>
              <a:ext uri="{FF2B5EF4-FFF2-40B4-BE49-F238E27FC236}">
                <a16:creationId xmlns:a16="http://schemas.microsoft.com/office/drawing/2014/main" id="{21F6B363-CECA-03EA-5DF1-27C5646891C8}"/>
              </a:ext>
            </a:extLst>
          </p:cNvPr>
          <p:cNvSpPr txBox="1"/>
          <p:nvPr/>
        </p:nvSpPr>
        <p:spPr>
          <a:xfrm>
            <a:off x="8043508" y="424313"/>
            <a:ext cx="4112979" cy="38130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buNone/>
            </a:pPr>
            <a:r>
              <a:rPr lang="en-US" sz="1200" dirty="0">
                <a:solidFill>
                  <a:srgbClr val="374151"/>
                </a:solidFill>
                <a:latin typeface="Noto Sans JP" pitchFamily="34" charset="0"/>
                <a:ea typeface="Noto Sans JP" pitchFamily="34" charset="-122"/>
                <a:cs typeface="Noto Sans JP" pitchFamily="34" charset="-120"/>
              </a:rPr>
              <a:t>沖縄市の街を歩きながら、文化や歴史を「謎解き」で体験</a:t>
            </a:r>
            <a:endParaRPr lang="en-US" sz="1200" dirty="0"/>
          </a:p>
        </p:txBody>
      </p:sp>
      <p:sp>
        <p:nvSpPr>
          <p:cNvPr id="14" name="Text 12">
            <a:extLst>
              <a:ext uri="{FF2B5EF4-FFF2-40B4-BE49-F238E27FC236}">
                <a16:creationId xmlns:a16="http://schemas.microsoft.com/office/drawing/2014/main" id="{94486070-79C7-9D73-114F-F74497B3C57B}"/>
              </a:ext>
            </a:extLst>
          </p:cNvPr>
          <p:cNvSpPr txBox="1"/>
          <p:nvPr/>
        </p:nvSpPr>
        <p:spPr>
          <a:xfrm>
            <a:off x="8054609" y="756560"/>
            <a:ext cx="3959143" cy="38130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buNone/>
            </a:pPr>
            <a:r>
              <a:rPr lang="en-US" sz="1200" dirty="0">
                <a:solidFill>
                  <a:srgbClr val="374151"/>
                </a:solidFill>
                <a:latin typeface="Noto Sans JP" pitchFamily="34" charset="0"/>
                <a:ea typeface="Noto Sans JP" pitchFamily="34" charset="-122"/>
                <a:cs typeface="Noto Sans JP" pitchFamily="34" charset="-120"/>
              </a:rPr>
              <a:t>琉球文化と戦後文化が交わる"多文化共生の街"の魅力を、遊び感覚で学ぶ</a:t>
            </a:r>
            <a:endParaRPr lang="en-US" sz="1200" dirty="0"/>
          </a:p>
        </p:txBody>
      </p:sp>
      <p:sp>
        <p:nvSpPr>
          <p:cNvPr id="15" name="Text 13">
            <a:extLst>
              <a:ext uri="{FF2B5EF4-FFF2-40B4-BE49-F238E27FC236}">
                <a16:creationId xmlns:a16="http://schemas.microsoft.com/office/drawing/2014/main" id="{45953785-FD7B-E404-C67C-10B982CBE37F}"/>
              </a:ext>
            </a:extLst>
          </p:cNvPr>
          <p:cNvSpPr txBox="1"/>
          <p:nvPr/>
        </p:nvSpPr>
        <p:spPr>
          <a:xfrm>
            <a:off x="8044143" y="1226050"/>
            <a:ext cx="476402" cy="24780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buNone/>
            </a:pPr>
            <a:r>
              <a:rPr lang="en-US" sz="1400" b="1" dirty="0">
                <a:solidFill>
                  <a:srgbClr val="1F2937"/>
                </a:solidFill>
                <a:latin typeface="Noto Sans JP" pitchFamily="34" charset="0"/>
                <a:ea typeface="Noto Sans JP" pitchFamily="34" charset="-122"/>
                <a:cs typeface="Noto Sans JP" pitchFamily="34" charset="-120"/>
              </a:rPr>
              <a:t>特徴</a:t>
            </a:r>
            <a:endParaRPr lang="en-US" sz="1400" dirty="0"/>
          </a:p>
        </p:txBody>
      </p:sp>
      <p:sp>
        <p:nvSpPr>
          <p:cNvPr id="17" name="Text 15">
            <a:extLst>
              <a:ext uri="{FF2B5EF4-FFF2-40B4-BE49-F238E27FC236}">
                <a16:creationId xmlns:a16="http://schemas.microsoft.com/office/drawing/2014/main" id="{8CC3282E-33BF-7891-677C-FF8DBAE5FA02}"/>
              </a:ext>
            </a:extLst>
          </p:cNvPr>
          <p:cNvSpPr txBox="1"/>
          <p:nvPr/>
        </p:nvSpPr>
        <p:spPr>
          <a:xfrm>
            <a:off x="8054609" y="1583122"/>
            <a:ext cx="3610051" cy="19019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buNone/>
            </a:pPr>
            <a:r>
              <a:rPr lang="en-US" sz="1200" dirty="0">
                <a:solidFill>
                  <a:srgbClr val="374151"/>
                </a:solidFill>
                <a:latin typeface="Noto Sans JP" pitchFamily="34" charset="0"/>
                <a:ea typeface="Noto Sans JP" pitchFamily="34" charset="-122"/>
                <a:cs typeface="Noto Sans JP" pitchFamily="34" charset="-120"/>
              </a:rPr>
              <a:t>実際の街並みを舞台にした体験型謎解きイベント</a:t>
            </a:r>
            <a:endParaRPr lang="en-US" sz="1200" dirty="0"/>
          </a:p>
        </p:txBody>
      </p:sp>
      <p:sp>
        <p:nvSpPr>
          <p:cNvPr id="19" name="Text 17">
            <a:extLst>
              <a:ext uri="{FF2B5EF4-FFF2-40B4-BE49-F238E27FC236}">
                <a16:creationId xmlns:a16="http://schemas.microsoft.com/office/drawing/2014/main" id="{6CD59099-E655-6953-E533-8365D0FA2257}"/>
              </a:ext>
            </a:extLst>
          </p:cNvPr>
          <p:cNvSpPr txBox="1"/>
          <p:nvPr/>
        </p:nvSpPr>
        <p:spPr>
          <a:xfrm>
            <a:off x="8044143" y="2011012"/>
            <a:ext cx="3450352" cy="209627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buNone/>
            </a:pPr>
            <a:r>
              <a:rPr lang="en-US" sz="1200" dirty="0">
                <a:solidFill>
                  <a:srgbClr val="374151"/>
                </a:solidFill>
                <a:latin typeface="Noto Sans JP" pitchFamily="34" charset="0"/>
                <a:ea typeface="Noto Sans JP" pitchFamily="34" charset="-122"/>
                <a:cs typeface="Noto Sans JP" pitchFamily="34" charset="-120"/>
              </a:rPr>
              <a:t>謎解きを通じて歴史・文化の背景に触れる</a:t>
            </a:r>
            <a:endParaRPr lang="en-US" sz="1200" dirty="0"/>
          </a:p>
        </p:txBody>
      </p:sp>
      <p:sp>
        <p:nvSpPr>
          <p:cNvPr id="21" name="Text 19">
            <a:extLst>
              <a:ext uri="{FF2B5EF4-FFF2-40B4-BE49-F238E27FC236}">
                <a16:creationId xmlns:a16="http://schemas.microsoft.com/office/drawing/2014/main" id="{5BEA63F2-1E87-0A9D-C2B2-09F6345CD460}"/>
              </a:ext>
            </a:extLst>
          </p:cNvPr>
          <p:cNvSpPr txBox="1"/>
          <p:nvPr/>
        </p:nvSpPr>
        <p:spPr>
          <a:xfrm>
            <a:off x="8044143" y="2407715"/>
            <a:ext cx="3255143" cy="228601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buNone/>
            </a:pPr>
            <a:r>
              <a:rPr lang="en-US" sz="1200" dirty="0">
                <a:solidFill>
                  <a:srgbClr val="374151"/>
                </a:solidFill>
                <a:latin typeface="Noto Sans JP" pitchFamily="34" charset="0"/>
                <a:ea typeface="Noto Sans JP" pitchFamily="34" charset="-122"/>
                <a:cs typeface="Noto Sans JP" pitchFamily="34" charset="-120"/>
              </a:rPr>
              <a:t>初訪問者にもリピーターにも新しい発見</a:t>
            </a:r>
            <a:endParaRPr lang="en-US" sz="1200" dirty="0"/>
          </a:p>
        </p:txBody>
      </p:sp>
      <p:sp>
        <p:nvSpPr>
          <p:cNvPr id="51" name="Text 47">
            <a:extLst>
              <a:ext uri="{FF2B5EF4-FFF2-40B4-BE49-F238E27FC236}">
                <a16:creationId xmlns:a16="http://schemas.microsoft.com/office/drawing/2014/main" id="{B6AE8746-05E3-7428-02C7-481296F434F3}"/>
              </a:ext>
            </a:extLst>
          </p:cNvPr>
          <p:cNvSpPr txBox="1"/>
          <p:nvPr/>
        </p:nvSpPr>
        <p:spPr>
          <a:xfrm>
            <a:off x="8000768" y="2932250"/>
            <a:ext cx="1162202" cy="24780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buNone/>
            </a:pPr>
            <a:r>
              <a:rPr lang="en-US" sz="1400" b="1" dirty="0">
                <a:solidFill>
                  <a:srgbClr val="1F2937"/>
                </a:solidFill>
                <a:latin typeface="Noto Sans JP" pitchFamily="34" charset="0"/>
                <a:ea typeface="Noto Sans JP" pitchFamily="34" charset="-122"/>
                <a:cs typeface="Noto Sans JP" pitchFamily="34" charset="-120"/>
              </a:rPr>
              <a:t>ご利用シーン</a:t>
            </a:r>
            <a:endParaRPr lang="en-US" sz="1400" dirty="0"/>
          </a:p>
        </p:txBody>
      </p:sp>
      <p:sp>
        <p:nvSpPr>
          <p:cNvPr id="52" name="Shape 48">
            <a:extLst>
              <a:ext uri="{FF2B5EF4-FFF2-40B4-BE49-F238E27FC236}">
                <a16:creationId xmlns:a16="http://schemas.microsoft.com/office/drawing/2014/main" id="{4DE4FF89-C78B-BA69-BABC-114C71D669A2}"/>
              </a:ext>
            </a:extLst>
          </p:cNvPr>
          <p:cNvSpPr/>
          <p:nvPr/>
        </p:nvSpPr>
        <p:spPr>
          <a:xfrm>
            <a:off x="8000768" y="3197972"/>
            <a:ext cx="3610051" cy="1291734"/>
          </a:xfrm>
          <a:prstGeom prst="roundRect">
            <a:avLst>
              <a:gd name="adj" fmla="val 7096"/>
            </a:avLst>
          </a:prstGeom>
          <a:solidFill>
            <a:srgbClr val="FF851B">
              <a:alpha val="8000"/>
            </a:srgbClr>
          </a:solidFill>
          <a:ln/>
        </p:spPr>
        <p:txBody>
          <a:bodyPr/>
          <a:lstStyle/>
          <a:p>
            <a:endParaRPr lang="ja-JP" altLang="en-US" sz="1200"/>
          </a:p>
        </p:txBody>
      </p:sp>
      <p:sp>
        <p:nvSpPr>
          <p:cNvPr id="54" name="Text 50">
            <a:extLst>
              <a:ext uri="{FF2B5EF4-FFF2-40B4-BE49-F238E27FC236}">
                <a16:creationId xmlns:a16="http://schemas.microsoft.com/office/drawing/2014/main" id="{B002054A-BC42-B5BF-6EFA-84AB1A4EC006}"/>
              </a:ext>
            </a:extLst>
          </p:cNvPr>
          <p:cNvSpPr txBox="1"/>
          <p:nvPr/>
        </p:nvSpPr>
        <p:spPr>
          <a:xfrm>
            <a:off x="8105009" y="3255947"/>
            <a:ext cx="1677010" cy="19111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buNone/>
            </a:pPr>
            <a:r>
              <a:rPr lang="en-US" sz="1200" dirty="0">
                <a:solidFill>
                  <a:srgbClr val="1F2937"/>
                </a:solidFill>
                <a:latin typeface="Noto Sans JP" pitchFamily="34" charset="0"/>
                <a:ea typeface="Noto Sans JP" pitchFamily="34" charset="-122"/>
                <a:cs typeface="Noto Sans JP" pitchFamily="34" charset="-120"/>
              </a:rPr>
              <a:t>旅行会社向け</a:t>
            </a:r>
            <a:endParaRPr lang="en-US" sz="1200" dirty="0"/>
          </a:p>
        </p:txBody>
      </p:sp>
      <p:sp>
        <p:nvSpPr>
          <p:cNvPr id="55" name="Text 51">
            <a:extLst>
              <a:ext uri="{FF2B5EF4-FFF2-40B4-BE49-F238E27FC236}">
                <a16:creationId xmlns:a16="http://schemas.microsoft.com/office/drawing/2014/main" id="{822F6037-912B-4801-423B-EA4C164156D0}"/>
              </a:ext>
            </a:extLst>
          </p:cNvPr>
          <p:cNvSpPr txBox="1"/>
          <p:nvPr/>
        </p:nvSpPr>
        <p:spPr>
          <a:xfrm>
            <a:off x="8105008" y="3463070"/>
            <a:ext cx="2850417" cy="16276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buNone/>
            </a:pPr>
            <a:r>
              <a:rPr lang="en-US" sz="1200" dirty="0">
                <a:solidFill>
                  <a:srgbClr val="4B5563"/>
                </a:solidFill>
                <a:latin typeface="Noto Sans JP" pitchFamily="34" charset="0"/>
                <a:ea typeface="Noto Sans JP" pitchFamily="34" charset="-122"/>
                <a:cs typeface="Noto Sans JP" pitchFamily="34" charset="-120"/>
              </a:rPr>
              <a:t>自由散策コンテンツとして組み込み</a:t>
            </a:r>
            <a:endParaRPr lang="en-US" sz="1200" dirty="0"/>
          </a:p>
        </p:txBody>
      </p:sp>
      <p:sp>
        <p:nvSpPr>
          <p:cNvPr id="58" name="Text 54">
            <a:extLst>
              <a:ext uri="{FF2B5EF4-FFF2-40B4-BE49-F238E27FC236}">
                <a16:creationId xmlns:a16="http://schemas.microsoft.com/office/drawing/2014/main" id="{DA1410B9-D20F-4A21-0F66-ABEB80FAE55A}"/>
              </a:ext>
            </a:extLst>
          </p:cNvPr>
          <p:cNvSpPr txBox="1"/>
          <p:nvPr/>
        </p:nvSpPr>
        <p:spPr>
          <a:xfrm>
            <a:off x="8105009" y="3693946"/>
            <a:ext cx="1475024" cy="19111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buNone/>
            </a:pPr>
            <a:r>
              <a:rPr lang="en-US" sz="1200" dirty="0">
                <a:solidFill>
                  <a:srgbClr val="1F2937"/>
                </a:solidFill>
                <a:latin typeface="Noto Sans JP" pitchFamily="34" charset="0"/>
                <a:ea typeface="Noto Sans JP" pitchFamily="34" charset="-122"/>
                <a:cs typeface="Noto Sans JP" pitchFamily="34" charset="-120"/>
              </a:rPr>
              <a:t>教育旅行向け</a:t>
            </a:r>
            <a:endParaRPr lang="en-US" sz="1200" dirty="0"/>
          </a:p>
        </p:txBody>
      </p:sp>
      <p:sp>
        <p:nvSpPr>
          <p:cNvPr id="59" name="Text 55">
            <a:extLst>
              <a:ext uri="{FF2B5EF4-FFF2-40B4-BE49-F238E27FC236}">
                <a16:creationId xmlns:a16="http://schemas.microsoft.com/office/drawing/2014/main" id="{B28D2D55-23AA-F4C8-A8EE-EEB8DC0AC0CB}"/>
              </a:ext>
            </a:extLst>
          </p:cNvPr>
          <p:cNvSpPr txBox="1"/>
          <p:nvPr/>
        </p:nvSpPr>
        <p:spPr>
          <a:xfrm>
            <a:off x="8105009" y="3874997"/>
            <a:ext cx="2850416" cy="16276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buNone/>
            </a:pPr>
            <a:r>
              <a:rPr lang="en-US" sz="1200" dirty="0" err="1">
                <a:solidFill>
                  <a:srgbClr val="4B5563"/>
                </a:solidFill>
                <a:latin typeface="Noto Sans JP" pitchFamily="34" charset="0"/>
                <a:ea typeface="Noto Sans JP" pitchFamily="34" charset="-122"/>
                <a:cs typeface="Noto Sans JP" pitchFamily="34" charset="-120"/>
              </a:rPr>
              <a:t>地域学習に活用</a:t>
            </a:r>
            <a:endParaRPr lang="en-US" sz="1200" dirty="0"/>
          </a:p>
        </p:txBody>
      </p:sp>
      <p:sp>
        <p:nvSpPr>
          <p:cNvPr id="62" name="Text 58">
            <a:extLst>
              <a:ext uri="{FF2B5EF4-FFF2-40B4-BE49-F238E27FC236}">
                <a16:creationId xmlns:a16="http://schemas.microsoft.com/office/drawing/2014/main" id="{2FDFF5D8-78DB-6F35-7907-DFBEFCFE288B}"/>
              </a:ext>
            </a:extLst>
          </p:cNvPr>
          <p:cNvSpPr txBox="1"/>
          <p:nvPr/>
        </p:nvSpPr>
        <p:spPr>
          <a:xfrm>
            <a:off x="8095222" y="4085483"/>
            <a:ext cx="1475024" cy="19111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buNone/>
            </a:pPr>
            <a:r>
              <a:rPr lang="en-US" sz="1200" dirty="0">
                <a:solidFill>
                  <a:srgbClr val="1F2937"/>
                </a:solidFill>
                <a:latin typeface="Noto Sans JP" pitchFamily="34" charset="0"/>
                <a:ea typeface="Noto Sans JP" pitchFamily="34" charset="-122"/>
                <a:cs typeface="Noto Sans JP" pitchFamily="34" charset="-120"/>
              </a:rPr>
              <a:t>企業・団体向け</a:t>
            </a:r>
            <a:endParaRPr lang="en-US" sz="1200" dirty="0"/>
          </a:p>
        </p:txBody>
      </p:sp>
      <p:sp>
        <p:nvSpPr>
          <p:cNvPr id="63" name="Text 59">
            <a:extLst>
              <a:ext uri="{FF2B5EF4-FFF2-40B4-BE49-F238E27FC236}">
                <a16:creationId xmlns:a16="http://schemas.microsoft.com/office/drawing/2014/main" id="{A09CE721-2959-7F17-1A67-755C16AB54F4}"/>
              </a:ext>
            </a:extLst>
          </p:cNvPr>
          <p:cNvSpPr txBox="1"/>
          <p:nvPr/>
        </p:nvSpPr>
        <p:spPr>
          <a:xfrm>
            <a:off x="8095221" y="4266534"/>
            <a:ext cx="2716915" cy="16276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buNone/>
            </a:pPr>
            <a:r>
              <a:rPr lang="en-US" sz="1200" dirty="0">
                <a:solidFill>
                  <a:srgbClr val="4B5563"/>
                </a:solidFill>
                <a:latin typeface="Noto Sans JP" pitchFamily="34" charset="0"/>
                <a:ea typeface="Noto Sans JP" pitchFamily="34" charset="-122"/>
                <a:cs typeface="Noto Sans JP" pitchFamily="34" charset="-120"/>
              </a:rPr>
              <a:t>チームビルディング研修の一環</a:t>
            </a:r>
            <a:endParaRPr lang="en-US" sz="1200" dirty="0"/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B3CDA2CB-2064-3276-60DF-D12B9931A6FD}"/>
              </a:ext>
            </a:extLst>
          </p:cNvPr>
          <p:cNvGrpSpPr/>
          <p:nvPr/>
        </p:nvGrpSpPr>
        <p:grpSpPr>
          <a:xfrm>
            <a:off x="7942703" y="4658071"/>
            <a:ext cx="3626484" cy="1492101"/>
            <a:chOff x="8000768" y="5198564"/>
            <a:chExt cx="3626484" cy="1492101"/>
          </a:xfrm>
        </p:grpSpPr>
        <p:sp>
          <p:nvSpPr>
            <p:cNvPr id="64" name="Shape 60">
              <a:extLst>
                <a:ext uri="{FF2B5EF4-FFF2-40B4-BE49-F238E27FC236}">
                  <a16:creationId xmlns:a16="http://schemas.microsoft.com/office/drawing/2014/main" id="{C598C9F1-EDE9-D1E4-78C0-D73D20D7089D}"/>
                </a:ext>
              </a:extLst>
            </p:cNvPr>
            <p:cNvSpPr/>
            <p:nvPr/>
          </p:nvSpPr>
          <p:spPr>
            <a:xfrm>
              <a:off x="8017201" y="5198564"/>
              <a:ext cx="3610051" cy="1469241"/>
            </a:xfrm>
            <a:prstGeom prst="roundRect">
              <a:avLst>
                <a:gd name="adj" fmla="val 1298"/>
              </a:avLst>
            </a:prstGeom>
            <a:solidFill>
              <a:srgbClr val="001F3F">
                <a:alpha val="8000"/>
              </a:srgbClr>
            </a:solidFill>
            <a:ln/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24" name="グループ化 23">
              <a:extLst>
                <a:ext uri="{FF2B5EF4-FFF2-40B4-BE49-F238E27FC236}">
                  <a16:creationId xmlns:a16="http://schemas.microsoft.com/office/drawing/2014/main" id="{6A8BD9D2-DAC5-D65C-2C9A-E7CB59B59797}"/>
                </a:ext>
              </a:extLst>
            </p:cNvPr>
            <p:cNvGrpSpPr/>
            <p:nvPr/>
          </p:nvGrpSpPr>
          <p:grpSpPr>
            <a:xfrm>
              <a:off x="8000768" y="5796513"/>
              <a:ext cx="152705" cy="875996"/>
              <a:chOff x="8471002" y="6767474"/>
              <a:chExt cx="152705" cy="875996"/>
            </a:xfrm>
          </p:grpSpPr>
          <p:pic>
            <p:nvPicPr>
              <p:cNvPr id="67" name="Image 2" descr="preencoded.png">
                <a:extLst>
                  <a:ext uri="{FF2B5EF4-FFF2-40B4-BE49-F238E27FC236}">
                    <a16:creationId xmlns:a16="http://schemas.microsoft.com/office/drawing/2014/main" id="{B61F8037-080E-287B-8E7A-FCA4BF7DDE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 l="-39066" r="-39066"/>
              <a:stretch/>
            </p:blipFill>
            <p:spPr>
              <a:xfrm>
                <a:off x="8471002" y="6767474"/>
                <a:ext cx="152705" cy="114300"/>
              </a:xfrm>
              <a:prstGeom prst="rect">
                <a:avLst/>
              </a:prstGeom>
            </p:spPr>
          </p:pic>
          <p:pic>
            <p:nvPicPr>
              <p:cNvPr id="69" name="Image 3" descr="preencoded.png">
                <a:extLst>
                  <a:ext uri="{FF2B5EF4-FFF2-40B4-BE49-F238E27FC236}">
                    <a16:creationId xmlns:a16="http://schemas.microsoft.com/office/drawing/2014/main" id="{5771D3A3-5883-B35A-5698-2ACA8B4D5B8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rcRect l="-16800" r="-16800"/>
              <a:stretch/>
            </p:blipFill>
            <p:spPr>
              <a:xfrm>
                <a:off x="8471002" y="6957670"/>
                <a:ext cx="152705" cy="114300"/>
              </a:xfrm>
              <a:prstGeom prst="rect">
                <a:avLst/>
              </a:prstGeom>
            </p:spPr>
          </p:pic>
          <p:pic>
            <p:nvPicPr>
              <p:cNvPr id="71" name="Image 4" descr="preencoded.png">
                <a:extLst>
                  <a:ext uri="{FF2B5EF4-FFF2-40B4-BE49-F238E27FC236}">
                    <a16:creationId xmlns:a16="http://schemas.microsoft.com/office/drawing/2014/main" id="{33FD83EE-68DF-FF3E-43DB-BDBB77AFF1C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rcRect l="-16800" r="-16800"/>
              <a:stretch/>
            </p:blipFill>
            <p:spPr>
              <a:xfrm>
                <a:off x="8471002" y="7148779"/>
                <a:ext cx="152705" cy="114300"/>
              </a:xfrm>
              <a:prstGeom prst="rect">
                <a:avLst/>
              </a:prstGeom>
            </p:spPr>
          </p:pic>
          <p:pic>
            <p:nvPicPr>
              <p:cNvPr id="73" name="Image 5" descr="preencoded.png">
                <a:extLst>
                  <a:ext uri="{FF2B5EF4-FFF2-40B4-BE49-F238E27FC236}">
                    <a16:creationId xmlns:a16="http://schemas.microsoft.com/office/drawing/2014/main" id="{D6C40102-D013-FDD4-4191-9C119D9951C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rcRect l="-16800" r="-16800"/>
              <a:stretch/>
            </p:blipFill>
            <p:spPr>
              <a:xfrm>
                <a:off x="8471002" y="7338974"/>
                <a:ext cx="152705" cy="114300"/>
              </a:xfrm>
              <a:prstGeom prst="rect">
                <a:avLst/>
              </a:prstGeom>
            </p:spPr>
          </p:pic>
          <p:pic>
            <p:nvPicPr>
              <p:cNvPr id="75" name="Image 6" descr="preencoded.png">
                <a:extLst>
                  <a:ext uri="{FF2B5EF4-FFF2-40B4-BE49-F238E27FC236}">
                    <a16:creationId xmlns:a16="http://schemas.microsoft.com/office/drawing/2014/main" id="{05DADC6F-79B1-FFC0-1F64-94AA001689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 l="-16800" r="-16800"/>
              <a:stretch/>
            </p:blipFill>
            <p:spPr>
              <a:xfrm>
                <a:off x="8471002" y="7529170"/>
                <a:ext cx="152705" cy="114300"/>
              </a:xfrm>
              <a:prstGeom prst="rect">
                <a:avLst/>
              </a:prstGeom>
            </p:spPr>
          </p:pic>
        </p:grpSp>
        <p:grpSp>
          <p:nvGrpSpPr>
            <p:cNvPr id="89" name="グループ化 88">
              <a:extLst>
                <a:ext uri="{FF2B5EF4-FFF2-40B4-BE49-F238E27FC236}">
                  <a16:creationId xmlns:a16="http://schemas.microsoft.com/office/drawing/2014/main" id="{7280591E-E097-F73B-C9A9-654258538FDB}"/>
                </a:ext>
              </a:extLst>
            </p:cNvPr>
            <p:cNvGrpSpPr/>
            <p:nvPr/>
          </p:nvGrpSpPr>
          <p:grpSpPr>
            <a:xfrm>
              <a:off x="8017201" y="5279746"/>
              <a:ext cx="3099532" cy="1410919"/>
              <a:chOff x="8471002" y="6248095"/>
              <a:chExt cx="3099532" cy="1410919"/>
            </a:xfrm>
          </p:grpSpPr>
          <p:sp>
            <p:nvSpPr>
              <p:cNvPr id="65" name="Text 61">
                <a:extLst>
                  <a:ext uri="{FF2B5EF4-FFF2-40B4-BE49-F238E27FC236}">
                    <a16:creationId xmlns:a16="http://schemas.microsoft.com/office/drawing/2014/main" id="{46B013C1-FA4F-E878-04CC-48C8D97F1AEB}"/>
                  </a:ext>
                </a:extLst>
              </p:cNvPr>
              <p:cNvSpPr txBox="1"/>
              <p:nvPr/>
            </p:nvSpPr>
            <p:spPr>
              <a:xfrm>
                <a:off x="8471002" y="6248095"/>
                <a:ext cx="1495958" cy="228600"/>
              </a:xfrm>
              <a:prstGeom prst="rect">
                <a:avLst/>
              </a:prstGeom>
              <a:noFill/>
              <a:ln/>
            </p:spPr>
            <p:txBody>
              <a:bodyPr wrap="square" lIns="0" tIns="0" rIns="0" bIns="0" rtlCol="0" anchor="ctr"/>
              <a:lstStyle/>
              <a:p>
                <a:pPr marL="0" indent="0" algn="l">
                  <a:buNone/>
                </a:pPr>
                <a:r>
                  <a:rPr lang="en-US" sz="1200" dirty="0">
                    <a:solidFill>
                      <a:srgbClr val="1F2937"/>
                    </a:solidFill>
                    <a:latin typeface="Noto Sans JP" pitchFamily="34" charset="0"/>
                    <a:ea typeface="Noto Sans JP" pitchFamily="34" charset="-122"/>
                    <a:cs typeface="Noto Sans JP" pitchFamily="34" charset="-120"/>
                  </a:rPr>
                  <a:t>販売・問い合わせ先</a:t>
                </a:r>
                <a:endParaRPr lang="en-US" sz="1200" dirty="0"/>
              </a:p>
            </p:txBody>
          </p:sp>
          <p:sp>
            <p:nvSpPr>
              <p:cNvPr id="66" name="Text 62">
                <a:extLst>
                  <a:ext uri="{FF2B5EF4-FFF2-40B4-BE49-F238E27FC236}">
                    <a16:creationId xmlns:a16="http://schemas.microsoft.com/office/drawing/2014/main" id="{5076EC9D-B2AD-C34F-FC71-767C0241D262}"/>
                  </a:ext>
                </a:extLst>
              </p:cNvPr>
              <p:cNvSpPr txBox="1"/>
              <p:nvPr/>
            </p:nvSpPr>
            <p:spPr>
              <a:xfrm>
                <a:off x="8471002" y="6515100"/>
                <a:ext cx="2410358" cy="191110"/>
              </a:xfrm>
              <a:prstGeom prst="rect">
                <a:avLst/>
              </a:prstGeom>
              <a:noFill/>
              <a:ln/>
            </p:spPr>
            <p:txBody>
              <a:bodyPr wrap="square" lIns="0" tIns="0" rIns="0" bIns="0" rtlCol="0" anchor="ctr"/>
              <a:lstStyle/>
              <a:p>
                <a:pPr marL="0" indent="0" algn="l">
                  <a:buNone/>
                </a:pPr>
                <a:r>
                  <a:rPr lang="en-US" sz="1100" dirty="0">
                    <a:solidFill>
                      <a:srgbClr val="374151"/>
                    </a:solidFill>
                    <a:latin typeface="Noto Sans JP" pitchFamily="34" charset="0"/>
                    <a:ea typeface="Noto Sans JP" pitchFamily="34" charset="-122"/>
                    <a:cs typeface="Noto Sans JP" pitchFamily="34" charset="-120"/>
                  </a:rPr>
                  <a:t>一般社団法人 沖縄市観光物産振興協会</a:t>
                </a:r>
                <a:endParaRPr lang="en-US" sz="1100" dirty="0"/>
              </a:p>
            </p:txBody>
          </p:sp>
          <p:sp>
            <p:nvSpPr>
              <p:cNvPr id="68" name="Text 63">
                <a:extLst>
                  <a:ext uri="{FF2B5EF4-FFF2-40B4-BE49-F238E27FC236}">
                    <a16:creationId xmlns:a16="http://schemas.microsoft.com/office/drawing/2014/main" id="{7B835C7B-4BD9-EA18-FA5E-2C2E863B4EE0}"/>
                  </a:ext>
                </a:extLst>
              </p:cNvPr>
              <p:cNvSpPr txBox="1"/>
              <p:nvPr/>
            </p:nvSpPr>
            <p:spPr>
              <a:xfrm>
                <a:off x="8622792" y="6734556"/>
                <a:ext cx="1276502" cy="162763"/>
              </a:xfrm>
              <a:prstGeom prst="rect">
                <a:avLst/>
              </a:prstGeom>
              <a:noFill/>
              <a:ln/>
            </p:spPr>
            <p:txBody>
              <a:bodyPr wrap="square" lIns="0" tIns="0" rIns="0" bIns="0" rtlCol="0" anchor="ctr"/>
              <a:lstStyle/>
              <a:p>
                <a:pPr marL="0" indent="0" algn="l">
                  <a:buNone/>
                </a:pPr>
                <a:r>
                  <a:rPr lang="en-US" sz="900" dirty="0">
                    <a:solidFill>
                      <a:srgbClr val="4B5563"/>
                    </a:solidFill>
                    <a:latin typeface="Noto Sans JP" pitchFamily="34" charset="0"/>
                    <a:ea typeface="Noto Sans JP" pitchFamily="34" charset="-122"/>
                    <a:cs typeface="Noto Sans JP" pitchFamily="34" charset="-120"/>
                  </a:rPr>
                  <a:t>沖縄県沖縄市中央1-1-1</a:t>
                </a:r>
                <a:endParaRPr lang="en-US" sz="900" dirty="0"/>
              </a:p>
            </p:txBody>
          </p:sp>
          <p:sp>
            <p:nvSpPr>
              <p:cNvPr id="70" name="Text 64">
                <a:extLst>
                  <a:ext uri="{FF2B5EF4-FFF2-40B4-BE49-F238E27FC236}">
                    <a16:creationId xmlns:a16="http://schemas.microsoft.com/office/drawing/2014/main" id="{C91220AD-ED2A-3134-DF25-35DD69812BC8}"/>
                  </a:ext>
                </a:extLst>
              </p:cNvPr>
              <p:cNvSpPr txBox="1"/>
              <p:nvPr/>
            </p:nvSpPr>
            <p:spPr>
              <a:xfrm>
                <a:off x="8622792" y="6924751"/>
                <a:ext cx="800100" cy="162763"/>
              </a:xfrm>
              <a:prstGeom prst="rect">
                <a:avLst/>
              </a:prstGeom>
              <a:noFill/>
              <a:ln/>
            </p:spPr>
            <p:txBody>
              <a:bodyPr wrap="square" lIns="0" tIns="0" rIns="0" bIns="0" rtlCol="0" anchor="ctr"/>
              <a:lstStyle/>
              <a:p>
                <a:pPr marL="0" indent="0" algn="l">
                  <a:buNone/>
                </a:pPr>
                <a:r>
                  <a:rPr lang="en-US" sz="900" dirty="0">
                    <a:solidFill>
                      <a:srgbClr val="4B5563"/>
                    </a:solidFill>
                    <a:latin typeface="Noto Sans JP" pitchFamily="34" charset="0"/>
                    <a:ea typeface="Noto Sans JP" pitchFamily="34" charset="-122"/>
                    <a:cs typeface="Noto Sans JP" pitchFamily="34" charset="-120"/>
                  </a:rPr>
                  <a:t>098-</a:t>
                </a:r>
                <a:r>
                  <a:rPr lang="en-US" altLang="ja-JP" sz="900" dirty="0">
                    <a:solidFill>
                      <a:srgbClr val="4B5563"/>
                    </a:solidFill>
                    <a:latin typeface="Noto Sans JP" pitchFamily="34" charset="0"/>
                    <a:ea typeface="Noto Sans JP" pitchFamily="34" charset="-122"/>
                    <a:cs typeface="Noto Sans JP" pitchFamily="34" charset="-120"/>
                  </a:rPr>
                  <a:t>989</a:t>
                </a:r>
                <a:r>
                  <a:rPr lang="en-US" sz="900" dirty="0">
                    <a:solidFill>
                      <a:srgbClr val="4B5563"/>
                    </a:solidFill>
                    <a:latin typeface="Noto Sans JP" pitchFamily="34" charset="0"/>
                    <a:ea typeface="Noto Sans JP" pitchFamily="34" charset="-122"/>
                    <a:cs typeface="Noto Sans JP" pitchFamily="34" charset="-120"/>
                  </a:rPr>
                  <a:t>-</a:t>
                </a:r>
                <a:r>
                  <a:rPr lang="en-US" altLang="ja-JP" sz="900" dirty="0">
                    <a:solidFill>
                      <a:srgbClr val="4B5563"/>
                    </a:solidFill>
                    <a:latin typeface="Noto Sans JP" pitchFamily="34" charset="0"/>
                    <a:ea typeface="Noto Sans JP" pitchFamily="34" charset="-122"/>
                    <a:cs typeface="Noto Sans JP" pitchFamily="34" charset="-120"/>
                  </a:rPr>
                  <a:t>5566</a:t>
                </a:r>
                <a:endParaRPr lang="en-US" sz="900" dirty="0"/>
              </a:p>
            </p:txBody>
          </p:sp>
          <p:sp>
            <p:nvSpPr>
              <p:cNvPr id="72" name="Text 65">
                <a:extLst>
                  <a:ext uri="{FF2B5EF4-FFF2-40B4-BE49-F238E27FC236}">
                    <a16:creationId xmlns:a16="http://schemas.microsoft.com/office/drawing/2014/main" id="{893CAFBD-158C-8FA8-E36F-A8339F03BF21}"/>
                  </a:ext>
                </a:extLst>
              </p:cNvPr>
              <p:cNvSpPr txBox="1"/>
              <p:nvPr/>
            </p:nvSpPr>
            <p:spPr>
              <a:xfrm>
                <a:off x="8622792" y="7114946"/>
                <a:ext cx="800100" cy="162763"/>
              </a:xfrm>
              <a:prstGeom prst="rect">
                <a:avLst/>
              </a:prstGeom>
              <a:noFill/>
              <a:ln/>
            </p:spPr>
            <p:txBody>
              <a:bodyPr wrap="square" lIns="0" tIns="0" rIns="0" bIns="0" rtlCol="0" anchor="ctr"/>
              <a:lstStyle/>
              <a:p>
                <a:pPr marL="0" indent="0" algn="l">
                  <a:buNone/>
                </a:pPr>
                <a:r>
                  <a:rPr lang="en-US" sz="900" dirty="0">
                    <a:solidFill>
                      <a:srgbClr val="4B5563"/>
                    </a:solidFill>
                    <a:latin typeface="Noto Sans JP" pitchFamily="34" charset="0"/>
                    <a:ea typeface="Noto Sans JP" pitchFamily="34" charset="-122"/>
                    <a:cs typeface="Noto Sans JP" pitchFamily="34" charset="-120"/>
                  </a:rPr>
                  <a:t>098-</a:t>
                </a:r>
                <a:r>
                  <a:rPr lang="en-US" altLang="ja-JP" sz="900" dirty="0">
                    <a:solidFill>
                      <a:srgbClr val="4B5563"/>
                    </a:solidFill>
                    <a:latin typeface="Noto Sans JP" pitchFamily="34" charset="0"/>
                    <a:ea typeface="Noto Sans JP" pitchFamily="34" charset="-122"/>
                    <a:cs typeface="Noto Sans JP" pitchFamily="34" charset="-120"/>
                  </a:rPr>
                  <a:t>989</a:t>
                </a:r>
                <a:r>
                  <a:rPr lang="en-US" sz="900" dirty="0">
                    <a:solidFill>
                      <a:srgbClr val="4B5563"/>
                    </a:solidFill>
                    <a:latin typeface="Noto Sans JP" pitchFamily="34" charset="0"/>
                    <a:ea typeface="Noto Sans JP" pitchFamily="34" charset="-122"/>
                    <a:cs typeface="Noto Sans JP" pitchFamily="34" charset="-120"/>
                  </a:rPr>
                  <a:t>-</a:t>
                </a:r>
                <a:r>
                  <a:rPr lang="en-US" altLang="ja-JP" sz="900" dirty="0">
                    <a:solidFill>
                      <a:srgbClr val="4B5563"/>
                    </a:solidFill>
                    <a:latin typeface="Noto Sans JP" pitchFamily="34" charset="0"/>
                    <a:ea typeface="Noto Sans JP" pitchFamily="34" charset="-122"/>
                    <a:cs typeface="Noto Sans JP" pitchFamily="34" charset="-120"/>
                  </a:rPr>
                  <a:t>5567</a:t>
                </a:r>
                <a:endParaRPr lang="en-US" sz="900" dirty="0"/>
              </a:p>
            </p:txBody>
          </p:sp>
          <p:sp>
            <p:nvSpPr>
              <p:cNvPr id="74" name="Text 66">
                <a:extLst>
                  <a:ext uri="{FF2B5EF4-FFF2-40B4-BE49-F238E27FC236}">
                    <a16:creationId xmlns:a16="http://schemas.microsoft.com/office/drawing/2014/main" id="{E6AB1FB4-2768-3A4F-FE24-6B986489AE44}"/>
                  </a:ext>
                </a:extLst>
              </p:cNvPr>
              <p:cNvSpPr txBox="1"/>
              <p:nvPr/>
            </p:nvSpPr>
            <p:spPr>
              <a:xfrm>
                <a:off x="8622792" y="7306056"/>
                <a:ext cx="1362456" cy="162763"/>
              </a:xfrm>
              <a:prstGeom prst="rect">
                <a:avLst/>
              </a:prstGeom>
              <a:noFill/>
              <a:ln/>
            </p:spPr>
            <p:txBody>
              <a:bodyPr wrap="square" lIns="0" tIns="0" rIns="0" bIns="0" rtlCol="0" anchor="ctr"/>
              <a:lstStyle/>
              <a:p>
                <a:pPr marL="0" indent="0" algn="l">
                  <a:buNone/>
                </a:pPr>
                <a:r>
                  <a:rPr lang="en-US" sz="900" dirty="0">
                    <a:solidFill>
                      <a:srgbClr val="4B5563"/>
                    </a:solidFill>
                    <a:latin typeface="Noto Sans JP" pitchFamily="34" charset="0"/>
                    <a:ea typeface="Noto Sans JP" pitchFamily="34" charset="-122"/>
                    <a:cs typeface="Noto Sans JP" pitchFamily="34" charset="-120"/>
                  </a:rPr>
                  <a:t>info@koza.ne.jp</a:t>
                </a:r>
              </a:p>
            </p:txBody>
          </p:sp>
          <p:sp>
            <p:nvSpPr>
              <p:cNvPr id="76" name="Text 67">
                <a:extLst>
                  <a:ext uri="{FF2B5EF4-FFF2-40B4-BE49-F238E27FC236}">
                    <a16:creationId xmlns:a16="http://schemas.microsoft.com/office/drawing/2014/main" id="{AA2013E8-DF61-BE66-E35B-F5682A9CB234}"/>
                  </a:ext>
                </a:extLst>
              </p:cNvPr>
              <p:cNvSpPr txBox="1"/>
              <p:nvPr/>
            </p:nvSpPr>
            <p:spPr>
              <a:xfrm>
                <a:off x="8622792" y="7496251"/>
                <a:ext cx="2947742" cy="162763"/>
              </a:xfrm>
              <a:prstGeom prst="rect">
                <a:avLst/>
              </a:prstGeom>
              <a:noFill/>
              <a:ln/>
            </p:spPr>
            <p:txBody>
              <a:bodyPr wrap="square" lIns="0" tIns="0" rIns="0" bIns="0" rtlCol="0" anchor="ctr"/>
              <a:lstStyle/>
              <a:p>
                <a:r>
                  <a:rPr lang="en-US" sz="900" dirty="0">
                    <a:solidFill>
                      <a:srgbClr val="4B5563"/>
                    </a:solidFill>
                    <a:latin typeface="Noto Sans JP" pitchFamily="34" charset="0"/>
                    <a:ea typeface="Noto Sans JP" pitchFamily="34" charset="-122"/>
                    <a:cs typeface="Noto Sans JP" pitchFamily="34" charset="-120"/>
                  </a:rPr>
                  <a:t>https://www.koza.ne.jp/column/n2803312.html</a:t>
                </a:r>
                <a:endParaRPr lang="en-US" sz="900" dirty="0"/>
              </a:p>
            </p:txBody>
          </p:sp>
        </p:grpSp>
      </p:grpSp>
      <p:sp>
        <p:nvSpPr>
          <p:cNvPr id="78" name="Text 69">
            <a:extLst>
              <a:ext uri="{FF2B5EF4-FFF2-40B4-BE49-F238E27FC236}">
                <a16:creationId xmlns:a16="http://schemas.microsoft.com/office/drawing/2014/main" id="{E9CFF020-4B37-D762-4989-CD6AAA08E4BB}"/>
              </a:ext>
            </a:extLst>
          </p:cNvPr>
          <p:cNvSpPr txBox="1"/>
          <p:nvPr/>
        </p:nvSpPr>
        <p:spPr>
          <a:xfrm>
            <a:off x="5266944" y="8067751"/>
            <a:ext cx="1752905" cy="16276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buNone/>
            </a:pPr>
            <a:r>
              <a:rPr lang="en-US" sz="900" dirty="0">
                <a:solidFill>
                  <a:srgbClr val="6B7280"/>
                </a:solidFill>
                <a:latin typeface="Noto Sans JP" pitchFamily="34" charset="0"/>
                <a:ea typeface="Noto Sans JP" pitchFamily="34" charset="-122"/>
                <a:cs typeface="Noto Sans JP" pitchFamily="34" charset="-120"/>
              </a:rPr>
              <a:t>© 2025 沖縄市観光物産振興協会</a:t>
            </a:r>
            <a:endParaRPr lang="en-US" sz="900" dirty="0"/>
          </a:p>
        </p:txBody>
      </p:sp>
      <p:pic>
        <p:nvPicPr>
          <p:cNvPr id="86" name="図 85" descr="カレンダー&#10;&#10;AI 生成コンテンツは誤りを含む可能性があります。">
            <a:extLst>
              <a:ext uri="{FF2B5EF4-FFF2-40B4-BE49-F238E27FC236}">
                <a16:creationId xmlns:a16="http://schemas.microsoft.com/office/drawing/2014/main" id="{B4B9B340-A052-0E92-5DA0-EE9F7C618FB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1911" y="1303018"/>
            <a:ext cx="6954201" cy="5563360"/>
          </a:xfrm>
          <a:prstGeom prst="rect">
            <a:avLst/>
          </a:prstGeom>
        </p:spPr>
      </p:pic>
      <p:sp>
        <p:nvSpPr>
          <p:cNvPr id="2" name="Shape 49">
            <a:extLst>
              <a:ext uri="{FF2B5EF4-FFF2-40B4-BE49-F238E27FC236}">
                <a16:creationId xmlns:a16="http://schemas.microsoft.com/office/drawing/2014/main" id="{DBFB6597-561E-0ECD-BBC8-9E0FD603B030}"/>
              </a:ext>
            </a:extLst>
          </p:cNvPr>
          <p:cNvSpPr/>
          <p:nvPr/>
        </p:nvSpPr>
        <p:spPr>
          <a:xfrm>
            <a:off x="7932189" y="439891"/>
            <a:ext cx="68579" cy="721089"/>
          </a:xfrm>
          <a:prstGeom prst="rect">
            <a:avLst/>
          </a:prstGeom>
          <a:solidFill>
            <a:schemeClr val="accent4"/>
          </a:solidFill>
          <a:ln/>
        </p:spPr>
        <p:txBody>
          <a:bodyPr/>
          <a:lstStyle/>
          <a:p>
            <a:endParaRPr lang="ja-JP" altLang="en-US" dirty="0">
              <a:highlight>
                <a:srgbClr val="FF00FF"/>
              </a:highlight>
            </a:endParaRPr>
          </a:p>
        </p:txBody>
      </p:sp>
      <p:sp>
        <p:nvSpPr>
          <p:cNvPr id="4" name="Shape 49">
            <a:extLst>
              <a:ext uri="{FF2B5EF4-FFF2-40B4-BE49-F238E27FC236}">
                <a16:creationId xmlns:a16="http://schemas.microsoft.com/office/drawing/2014/main" id="{63B9D1E7-A2D5-905B-E3DB-A3320E48E909}"/>
              </a:ext>
            </a:extLst>
          </p:cNvPr>
          <p:cNvSpPr/>
          <p:nvPr/>
        </p:nvSpPr>
        <p:spPr>
          <a:xfrm>
            <a:off x="7932189" y="1548809"/>
            <a:ext cx="68579" cy="1223701"/>
          </a:xfrm>
          <a:prstGeom prst="rect">
            <a:avLst/>
          </a:prstGeom>
          <a:solidFill>
            <a:schemeClr val="accent6"/>
          </a:solidFill>
          <a:ln/>
        </p:spPr>
        <p:txBody>
          <a:bodyPr/>
          <a:lstStyle/>
          <a:p>
            <a:endParaRPr lang="ja-JP" altLang="en-US" dirty="0">
              <a:highlight>
                <a:srgbClr val="FF00FF"/>
              </a:highlight>
            </a:endParaRPr>
          </a:p>
        </p:txBody>
      </p:sp>
      <p:sp>
        <p:nvSpPr>
          <p:cNvPr id="28" name="Shape 48">
            <a:extLst>
              <a:ext uri="{FF2B5EF4-FFF2-40B4-BE49-F238E27FC236}">
                <a16:creationId xmlns:a16="http://schemas.microsoft.com/office/drawing/2014/main" id="{54EE00F9-EAE8-DC70-EFD1-8E91B0FAD6AA}"/>
              </a:ext>
            </a:extLst>
          </p:cNvPr>
          <p:cNvSpPr/>
          <p:nvPr/>
        </p:nvSpPr>
        <p:spPr>
          <a:xfrm>
            <a:off x="8019733" y="455905"/>
            <a:ext cx="4071293" cy="726090"/>
          </a:xfrm>
          <a:prstGeom prst="roundRect">
            <a:avLst>
              <a:gd name="adj" fmla="val 7096"/>
            </a:avLst>
          </a:prstGeom>
          <a:solidFill>
            <a:schemeClr val="accent4">
              <a:lumMod val="40000"/>
              <a:lumOff val="60000"/>
              <a:alpha val="8000"/>
            </a:schemeClr>
          </a:solidFill>
          <a:ln/>
        </p:spPr>
        <p:txBody>
          <a:bodyPr/>
          <a:lstStyle/>
          <a:p>
            <a:endParaRPr lang="ja-JP" altLang="en-US" sz="1200"/>
          </a:p>
        </p:txBody>
      </p:sp>
      <p:sp>
        <p:nvSpPr>
          <p:cNvPr id="29" name="Shape 49">
            <a:extLst>
              <a:ext uri="{FF2B5EF4-FFF2-40B4-BE49-F238E27FC236}">
                <a16:creationId xmlns:a16="http://schemas.microsoft.com/office/drawing/2014/main" id="{E6F46F9F-BEB7-8163-A8A4-12758DE177F8}"/>
              </a:ext>
            </a:extLst>
          </p:cNvPr>
          <p:cNvSpPr/>
          <p:nvPr/>
        </p:nvSpPr>
        <p:spPr>
          <a:xfrm>
            <a:off x="7942703" y="3234162"/>
            <a:ext cx="68579" cy="1223701"/>
          </a:xfrm>
          <a:prstGeom prst="rect">
            <a:avLst/>
          </a:prstGeom>
          <a:solidFill>
            <a:schemeClr val="accent2"/>
          </a:solidFill>
          <a:ln/>
        </p:spPr>
        <p:txBody>
          <a:bodyPr/>
          <a:lstStyle/>
          <a:p>
            <a:endParaRPr lang="ja-JP" altLang="en-US" dirty="0">
              <a:highlight>
                <a:srgbClr val="FF00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40578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83</Words>
  <Application>Microsoft Office PowerPoint</Application>
  <PresentationFormat>ワイド画面</PresentationFormat>
  <Paragraphs>27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Noto Sans JP</vt:lpstr>
      <vt:lpstr>Arial</vt:lpstr>
      <vt:lpstr>Office Theme</vt:lpstr>
      <vt:lpstr>PowerPoint プレゼンテーション</vt:lpstr>
    </vt:vector>
  </TitlesOfParts>
  <Company>Generated by Gen-Spark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Multi-page HTML Content</dc:title>
  <dc:subject>PptxGenJS Presentation</dc:subject>
  <dc:creator>Visual Extract to PPTX Converter</dc:creator>
  <cp:lastModifiedBy>環 渡久山</cp:lastModifiedBy>
  <cp:revision>2</cp:revision>
  <cp:lastPrinted>2025-09-04T08:27:01Z</cp:lastPrinted>
  <dcterms:created xsi:type="dcterms:W3CDTF">2025-09-04T08:05:42Z</dcterms:created>
  <dcterms:modified xsi:type="dcterms:W3CDTF">2025-09-04T08:27:50Z</dcterms:modified>
</cp:coreProperties>
</file>