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71"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B6E1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5" d="100"/>
          <a:sy n="65" d="100"/>
        </p:scale>
        <p:origin x="13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327250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234014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1213502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191615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121650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86788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175024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2733401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2482767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1132604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6B82DA-CAF1-4BD0-9A4B-0EC099BCFFD4}" type="datetimeFigureOut">
              <a:rPr kumimoji="1" lang="ja-JP" altLang="en-US" smtClean="0"/>
              <a:t>2025/7/17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86824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6B82DA-CAF1-4BD0-9A4B-0EC099BCFFD4}" type="datetimeFigureOut">
              <a:rPr kumimoji="1" lang="ja-JP" altLang="en-US" smtClean="0"/>
              <a:t>2025/7/17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0AEC03-41C2-4CAC-BCF1-5CDBC8EE678D}" type="slidenum">
              <a:rPr kumimoji="1" lang="ja-JP" altLang="en-US" smtClean="0"/>
              <a:t>‹#›</a:t>
            </a:fld>
            <a:endParaRPr kumimoji="1" lang="ja-JP" altLang="en-US"/>
          </a:p>
        </p:txBody>
      </p:sp>
    </p:spTree>
    <p:extLst>
      <p:ext uri="{BB962C8B-B14F-4D97-AF65-F5344CB8AC3E}">
        <p14:creationId xmlns:p14="http://schemas.microsoft.com/office/powerpoint/2010/main" val="3611659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9F231-D926-A99A-E465-4BC338913F76}"/>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27300694-3B37-B875-C4FF-B9523CEE96A7}"/>
              </a:ext>
            </a:extLst>
          </p:cNvPr>
          <p:cNvSpPr>
            <a:spLocks noGrp="1" noChangeArrowheads="1"/>
          </p:cNvSpPr>
          <p:nvPr/>
        </p:nvSpPr>
        <p:spPr bwMode="auto">
          <a:xfrm>
            <a:off x="911831" y="2269265"/>
            <a:ext cx="11367143" cy="612904"/>
          </a:xfrm>
          <a:prstGeom prst="rect">
            <a:avLst/>
          </a:prstGeom>
          <a:noFill/>
          <a:ln w="9525">
            <a:noFill/>
            <a:miter lim="800000"/>
            <a:headEnd/>
            <a:tailEnd/>
          </a:ln>
        </p:spPr>
        <p:txBody>
          <a:bodyPr lIns="63282" tIns="31640" rIns="63282" bIns="31640"/>
          <a:lstStyle/>
          <a:p>
            <a:pPr marL="234844" indent="-234844">
              <a:spcBef>
                <a:spcPct val="20000"/>
              </a:spcBef>
              <a:defRPr/>
            </a:pPr>
            <a:endParaRPr lang="en-US" altLang="ja-JP" sz="1637" u="sng" dirty="0">
              <a:solidFill>
                <a:schemeClr val="accent2">
                  <a:lumMod val="25000"/>
                </a:schemeClr>
              </a:solidFill>
              <a:latin typeface="HGPｺﾞｼｯｸE" pitchFamily="50" charset="-128"/>
              <a:ea typeface="HGPｺﾞｼｯｸE" pitchFamily="50" charset="-128"/>
            </a:endParaRPr>
          </a:p>
          <a:p>
            <a:pPr marL="234844" indent="-234844">
              <a:spcBef>
                <a:spcPct val="20000"/>
              </a:spcBef>
              <a:defRPr/>
            </a:pPr>
            <a:endParaRPr lang="en-US" altLang="ja-JP" sz="1637" u="sng" dirty="0">
              <a:solidFill>
                <a:schemeClr val="accent2">
                  <a:lumMod val="25000"/>
                </a:schemeClr>
              </a:solidFill>
              <a:latin typeface="HGPｺﾞｼｯｸE" pitchFamily="50" charset="-128"/>
              <a:ea typeface="HGPｺﾞｼｯｸE" pitchFamily="50" charset="-128"/>
            </a:endParaRPr>
          </a:p>
        </p:txBody>
      </p:sp>
      <p:cxnSp>
        <p:nvCxnSpPr>
          <p:cNvPr id="24" name="直線コネクタ 10">
            <a:extLst>
              <a:ext uri="{FF2B5EF4-FFF2-40B4-BE49-F238E27FC236}">
                <a16:creationId xmlns:a16="http://schemas.microsoft.com/office/drawing/2014/main" id="{6489BB98-974D-5641-F040-750B2F1B9882}"/>
              </a:ext>
            </a:extLst>
          </p:cNvPr>
          <p:cNvCxnSpPr>
            <a:cxnSpLocks/>
          </p:cNvCxnSpPr>
          <p:nvPr/>
        </p:nvCxnSpPr>
        <p:spPr bwMode="auto">
          <a:xfrm>
            <a:off x="0" y="621318"/>
            <a:ext cx="6641432" cy="0"/>
          </a:xfrm>
          <a:prstGeom prst="line">
            <a:avLst/>
          </a:prstGeom>
          <a:noFill/>
          <a:ln w="66675" cap="rnd" algn="ctr">
            <a:solidFill>
              <a:srgbClr val="DD3366"/>
            </a:solidFill>
            <a:round/>
            <a:headEnd/>
            <a:tailEnd/>
          </a:ln>
          <a:extLst>
            <a:ext uri="{909E8E84-426E-40DD-AFC4-6F175D3DCCD1}">
              <a14:hiddenFill xmlns:a14="http://schemas.microsoft.com/office/drawing/2010/main">
                <a:noFill/>
              </a14:hiddenFill>
            </a:ext>
          </a:extLst>
        </p:spPr>
      </p:cxnSp>
      <p:sp>
        <p:nvSpPr>
          <p:cNvPr id="25" name="テキスト ボックス 1">
            <a:extLst>
              <a:ext uri="{FF2B5EF4-FFF2-40B4-BE49-F238E27FC236}">
                <a16:creationId xmlns:a16="http://schemas.microsoft.com/office/drawing/2014/main" id="{0F9EAF1C-B2F3-F2B8-2E58-4CEB0CB3BCDC}"/>
              </a:ext>
            </a:extLst>
          </p:cNvPr>
          <p:cNvSpPr txBox="1">
            <a:spLocks noChangeArrowheads="1"/>
          </p:cNvSpPr>
          <p:nvPr/>
        </p:nvSpPr>
        <p:spPr bwMode="auto">
          <a:xfrm>
            <a:off x="62489" y="188080"/>
            <a:ext cx="7259981" cy="43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3289" tIns="31644" rIns="63289" bIns="31644">
            <a:spAutoFit/>
          </a:bodyPr>
          <a:lstStyle/>
          <a:p>
            <a:pPr eaLnBrk="1" hangingPunct="1"/>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花の名所</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紹介⑥　その他の観光メニュー</a:t>
            </a:r>
            <a:endParaRPr kumimoji="1" lang="en-US" altLang="ja-JP" dirty="0">
              <a:latin typeface="メイリオ" panose="020B0604030504040204" pitchFamily="50" charset="-128"/>
              <a:ea typeface="メイリオ" panose="020B0604030504040204" pitchFamily="50" charset="-128"/>
            </a:endParaRPr>
          </a:p>
        </p:txBody>
      </p:sp>
      <p:pic>
        <p:nvPicPr>
          <p:cNvPr id="26" name="図 25">
            <a:extLst>
              <a:ext uri="{FF2B5EF4-FFF2-40B4-BE49-F238E27FC236}">
                <a16:creationId xmlns:a16="http://schemas.microsoft.com/office/drawing/2014/main" id="{E610044E-D2A1-5B94-CD10-2BC05D4C83F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37599" y="6263916"/>
            <a:ext cx="1690506" cy="600453"/>
          </a:xfrm>
          <a:prstGeom prst="rect">
            <a:avLst/>
          </a:prstGeom>
          <a:solidFill>
            <a:srgbClr val="B6E1E9"/>
          </a:solidFill>
        </p:spPr>
      </p:pic>
      <p:sp>
        <p:nvSpPr>
          <p:cNvPr id="3" name="TextBox 3">
            <a:extLst>
              <a:ext uri="{FF2B5EF4-FFF2-40B4-BE49-F238E27FC236}">
                <a16:creationId xmlns:a16="http://schemas.microsoft.com/office/drawing/2014/main" id="{97E1D193-B213-B68E-B4D4-DB3BB5F1BF76}"/>
              </a:ext>
            </a:extLst>
          </p:cNvPr>
          <p:cNvSpPr txBox="1"/>
          <p:nvPr/>
        </p:nvSpPr>
        <p:spPr>
          <a:xfrm>
            <a:off x="5531958" y="976964"/>
            <a:ext cx="4199183" cy="4893647"/>
          </a:xfrm>
          <a:prstGeom prst="rect">
            <a:avLst/>
          </a:prstGeom>
          <a:noFill/>
        </p:spPr>
        <p:txBody>
          <a:bodyPr wrap="square">
            <a:spAutoFit/>
          </a:bodyPr>
          <a:lstStyle/>
          <a:p>
            <a:pPr>
              <a:lnSpc>
                <a:spcPct val="150000"/>
              </a:lnSpc>
              <a:defRPr sz="1800"/>
            </a:pPr>
            <a:r>
              <a:rPr lang="en-US" altLang="ja-JP" sz="2800" dirty="0">
                <a:latin typeface="UD デジタル 教科書体 NK-R" panose="02020400000000000000" pitchFamily="18" charset="-128"/>
                <a:ea typeface="UD デジタル 教科書体 NK-R" panose="02020400000000000000" pitchFamily="18" charset="-128"/>
              </a:rPr>
              <a:t>【</a:t>
            </a:r>
            <a:r>
              <a:rPr lang="ja-JP" altLang="en-US" sz="2800" dirty="0">
                <a:latin typeface="UD デジタル 教科書体 NK-R" panose="02020400000000000000" pitchFamily="18" charset="-128"/>
                <a:ea typeface="UD デジタル 教科書体 NK-R" panose="02020400000000000000" pitchFamily="18" charset="-128"/>
              </a:rPr>
              <a:t>陽殖園</a:t>
            </a:r>
            <a:r>
              <a:rPr lang="ja-JP" altLang="en-US" sz="2000" dirty="0">
                <a:latin typeface="UD デジタル 教科書体 NK-R" panose="02020400000000000000" pitchFamily="18" charset="-128"/>
                <a:ea typeface="UD デジタル 教科書体 NK-R" panose="02020400000000000000" pitchFamily="18" charset="-128"/>
              </a:rPr>
              <a:t>ようしょくえん</a:t>
            </a:r>
            <a:r>
              <a:rPr lang="en-US" altLang="ja-JP" sz="2800" dirty="0">
                <a:latin typeface="UD デジタル 教科書体 NK-R" panose="02020400000000000000" pitchFamily="18" charset="-128"/>
                <a:ea typeface="UD デジタル 教科書体 NK-R" panose="02020400000000000000" pitchFamily="18" charset="-128"/>
              </a:rPr>
              <a:t>】</a:t>
            </a:r>
          </a:p>
          <a:p>
            <a:pPr>
              <a:lnSpc>
                <a:spcPct val="150000"/>
              </a:lnSpc>
              <a:defRPr sz="1800"/>
            </a:pPr>
            <a:r>
              <a:rPr lang="ja-JP" altLang="en-US" sz="2000" dirty="0">
                <a:latin typeface="UD デジタル 教科書体 NK-R" panose="02020400000000000000" pitchFamily="18" charset="-128"/>
                <a:ea typeface="UD デジタル 教科書体 NK-R" panose="02020400000000000000" pitchFamily="18" charset="-128"/>
              </a:rPr>
              <a:t>４月下旬～</a:t>
            </a:r>
            <a:r>
              <a:rPr lang="en-US" altLang="ja-JP" sz="2000" dirty="0">
                <a:latin typeface="UD デジタル 教科書体 NK-R" panose="02020400000000000000" pitchFamily="18" charset="-128"/>
                <a:ea typeface="UD デジタル 教科書体 NK-R" panose="02020400000000000000" pitchFamily="18" charset="-128"/>
              </a:rPr>
              <a:t>9</a:t>
            </a:r>
            <a:r>
              <a:rPr lang="ja-JP" altLang="en-US" sz="2000" dirty="0">
                <a:latin typeface="UD デジタル 教科書体 NK-R" panose="02020400000000000000" pitchFamily="18" charset="-128"/>
                <a:ea typeface="UD デジタル 教科書体 NK-R" panose="02020400000000000000" pitchFamily="18" charset="-128"/>
              </a:rPr>
              <a:t>月下旬、１０月の週末</a:t>
            </a:r>
            <a:endParaRPr lang="en-US" altLang="ja-JP" sz="2000" dirty="0">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日本一変わった花園</a:t>
            </a: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と呼ばれ、園主・高橋武市さんが約</a:t>
            </a: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70</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年もの歳月をかけて、たった一人で作り上げた夢の花園です。</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全国紙でもたびたび掲載され、日本全国からリピーターが多く、知る人ぞ知る花好きの楽園。</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毎週日曜朝のガイドと月・金・土は団体向けのご案内も可能です。</a:t>
            </a:r>
            <a:r>
              <a:rPr lang="en-US" altLang="ja-JP" sz="1400" dirty="0">
                <a:solidFill>
                  <a:schemeClr val="tx2"/>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2"/>
                </a:solidFill>
                <a:latin typeface="UD デジタル 教科書体 NK-R" panose="02020400000000000000" pitchFamily="18" charset="-128"/>
                <a:ea typeface="UD デジタル 教科書体 NK-R" panose="02020400000000000000" pitchFamily="18" charset="-128"/>
              </a:rPr>
              <a:t>要調整</a:t>
            </a:r>
            <a:endParaRPr lang="en-US" altLang="ja-JP" sz="1400" dirty="0">
              <a:solidFill>
                <a:schemeClr val="tx2"/>
              </a:solidFill>
              <a:latin typeface="UD デジタル 教科書体 NK-R" panose="02020400000000000000" pitchFamily="18" charset="-128"/>
              <a:ea typeface="UD デジタル 教科書体 NK-R" panose="02020400000000000000" pitchFamily="18" charset="-128"/>
            </a:endParaRPr>
          </a:p>
        </p:txBody>
      </p:sp>
      <p:pic>
        <p:nvPicPr>
          <p:cNvPr id="5" name="図 4">
            <a:extLst>
              <a:ext uri="{FF2B5EF4-FFF2-40B4-BE49-F238E27FC236}">
                <a16:creationId xmlns:a16="http://schemas.microsoft.com/office/drawing/2014/main" id="{45957C70-E3A8-7E3E-4CD8-7A8600D7634B}"/>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09868" y="980466"/>
            <a:ext cx="4653037" cy="3289648"/>
          </a:xfrm>
          <a:prstGeom prst="rect">
            <a:avLst/>
          </a:prstGeom>
        </p:spPr>
      </p:pic>
      <p:pic>
        <p:nvPicPr>
          <p:cNvPr id="29" name="図 28">
            <a:extLst>
              <a:ext uri="{FF2B5EF4-FFF2-40B4-BE49-F238E27FC236}">
                <a16:creationId xmlns:a16="http://schemas.microsoft.com/office/drawing/2014/main" id="{29AB18E4-9843-94DF-E3AA-C22179346190}"/>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275342" y="4629260"/>
            <a:ext cx="1976874" cy="2040660"/>
          </a:xfrm>
          <a:prstGeom prst="ellipse">
            <a:avLst/>
          </a:prstGeom>
        </p:spPr>
      </p:pic>
      <p:sp>
        <p:nvSpPr>
          <p:cNvPr id="30" name="テキスト ボックス 29">
            <a:extLst>
              <a:ext uri="{FF2B5EF4-FFF2-40B4-BE49-F238E27FC236}">
                <a16:creationId xmlns:a16="http://schemas.microsoft.com/office/drawing/2014/main" id="{C7935E4E-3CDA-8A88-0058-F81E8BB93B63}"/>
              </a:ext>
            </a:extLst>
          </p:cNvPr>
          <p:cNvSpPr txBox="1"/>
          <p:nvPr/>
        </p:nvSpPr>
        <p:spPr>
          <a:xfrm>
            <a:off x="2254732" y="4597617"/>
            <a:ext cx="2053767" cy="461665"/>
          </a:xfrm>
          <a:prstGeom prst="rect">
            <a:avLst/>
          </a:prstGeom>
          <a:noFill/>
        </p:spPr>
        <p:txBody>
          <a:bodyPr wrap="none" rtlCol="0">
            <a:spAutoFit/>
          </a:bodyPr>
          <a:lstStyle/>
          <a:p>
            <a:r>
              <a:rPr kumimoji="1" lang="en-US" altLang="ja-JP" sz="2400" b="1" i="1" dirty="0">
                <a:solidFill>
                  <a:srgbClr val="FF0000"/>
                </a:solidFill>
                <a:latin typeface="ADLaM Display" panose="02010000000000000000" pitchFamily="2" charset="0"/>
                <a:ea typeface="ADLaM Display" panose="02010000000000000000" pitchFamily="2" charset="0"/>
                <a:cs typeface="ADLaM Display" panose="02010000000000000000" pitchFamily="2" charset="0"/>
              </a:rPr>
              <a:t>NEW</a:t>
            </a:r>
            <a:r>
              <a:rPr kumimoji="1" lang="ja-JP" altLang="en-US" sz="2400" b="1" i="1" dirty="0">
                <a:solidFill>
                  <a:srgbClr val="FF0000"/>
                </a:solidFill>
                <a:latin typeface="ADLaM Display" panose="02010000000000000000" pitchFamily="2" charset="0"/>
                <a:ea typeface="UD デジタル 教科書体 NK-R" panose="02020400000000000000" pitchFamily="18" charset="-128"/>
                <a:cs typeface="ADLaM Display" panose="02010000000000000000" pitchFamily="2" charset="0"/>
              </a:rPr>
              <a:t> </a:t>
            </a:r>
            <a:r>
              <a:rPr kumimoji="1" lang="en-US" altLang="ja-JP" sz="2400" b="1" i="1" dirty="0">
                <a:solidFill>
                  <a:srgbClr val="FF0000"/>
                </a:solidFill>
                <a:latin typeface="ADLaM Display" panose="02010000000000000000" pitchFamily="2" charset="0"/>
                <a:ea typeface="ADLaM Display" panose="02010000000000000000" pitchFamily="2" charset="0"/>
                <a:cs typeface="ADLaM Display" panose="02010000000000000000" pitchFamily="2" charset="0"/>
              </a:rPr>
              <a:t>Topics</a:t>
            </a:r>
            <a:r>
              <a:rPr kumimoji="1" lang="ja-JP" altLang="en-US" sz="2400" b="1" i="1" dirty="0">
                <a:solidFill>
                  <a:srgbClr val="FF0000"/>
                </a:solidFill>
                <a:latin typeface="ADLaM Display" panose="02010000000000000000" pitchFamily="2" charset="0"/>
                <a:ea typeface="UD デジタル 教科書体 NK-R" panose="02020400000000000000" pitchFamily="18" charset="-128"/>
                <a:cs typeface="ADLaM Display" panose="02010000000000000000" pitchFamily="2" charset="0"/>
              </a:rPr>
              <a:t>！</a:t>
            </a:r>
          </a:p>
        </p:txBody>
      </p:sp>
      <p:sp>
        <p:nvSpPr>
          <p:cNvPr id="31" name="TextBox 3">
            <a:extLst>
              <a:ext uri="{FF2B5EF4-FFF2-40B4-BE49-F238E27FC236}">
                <a16:creationId xmlns:a16="http://schemas.microsoft.com/office/drawing/2014/main" id="{8451CCC1-166A-4912-3D42-4F963920742C}"/>
              </a:ext>
            </a:extLst>
          </p:cNvPr>
          <p:cNvSpPr txBox="1"/>
          <p:nvPr/>
        </p:nvSpPr>
        <p:spPr>
          <a:xfrm>
            <a:off x="2368851" y="4953168"/>
            <a:ext cx="2742164" cy="1716752"/>
          </a:xfrm>
          <a:prstGeom prst="rect">
            <a:avLst/>
          </a:prstGeom>
          <a:noFill/>
        </p:spPr>
        <p:txBody>
          <a:bodyPr wrap="square">
            <a:spAutoFit/>
          </a:bodyPr>
          <a:lstStyle/>
          <a:p>
            <a:pPr>
              <a:lnSpc>
                <a:spcPct val="150000"/>
              </a:lnSpc>
              <a:defRPr sz="1800"/>
            </a:pPr>
            <a:r>
              <a:rPr lang="en-US" altLang="ja-JP" dirty="0">
                <a:latin typeface="UD デジタル 教科書体 NK-R" panose="02020400000000000000" pitchFamily="18" charset="-128"/>
                <a:ea typeface="UD デジタル 教科書体 NK-R" panose="02020400000000000000" pitchFamily="18" charset="-128"/>
              </a:rPr>
              <a:t>2025</a:t>
            </a:r>
            <a:r>
              <a:rPr lang="ja-JP" altLang="en-US" dirty="0">
                <a:latin typeface="UD デジタル 教科書体 NK-R" panose="02020400000000000000" pitchFamily="18" charset="-128"/>
                <a:ea typeface="UD デジタル 教科書体 NK-R" panose="02020400000000000000" pitchFamily="18" charset="-128"/>
              </a:rPr>
              <a:t>年</a:t>
            </a:r>
            <a:r>
              <a:rPr lang="en-US" altLang="ja-JP" dirty="0">
                <a:latin typeface="UD デジタル 教科書体 NK-R" panose="02020400000000000000" pitchFamily="18" charset="-128"/>
                <a:ea typeface="UD デジタル 教科書体 NK-R" panose="02020400000000000000" pitchFamily="18" charset="-128"/>
              </a:rPr>
              <a:t>6</a:t>
            </a:r>
            <a:r>
              <a:rPr lang="ja-JP" altLang="en-US" dirty="0">
                <a:latin typeface="UD デジタル 教科書体 NK-R" panose="02020400000000000000" pitchFamily="18" charset="-128"/>
                <a:ea typeface="UD デジタル 教科書体 NK-R" panose="02020400000000000000" pitchFamily="18" charset="-128"/>
              </a:rPr>
              <a:t>月開園から</a:t>
            </a:r>
            <a:r>
              <a:rPr lang="en-US" altLang="ja-JP" dirty="0">
                <a:latin typeface="UD デジタル 教科書体 NK-R" panose="02020400000000000000" pitchFamily="18" charset="-128"/>
                <a:ea typeface="UD デジタル 教科書体 NK-R" panose="02020400000000000000" pitchFamily="18" charset="-128"/>
              </a:rPr>
              <a:t>70</a:t>
            </a:r>
            <a:r>
              <a:rPr lang="ja-JP" altLang="en-US" dirty="0">
                <a:latin typeface="UD デジタル 教科書体 NK-R" panose="02020400000000000000" pitchFamily="18" charset="-128"/>
                <a:ea typeface="UD デジタル 教科書体 NK-R" panose="02020400000000000000" pitchFamily="18" charset="-128"/>
              </a:rPr>
              <a:t>年を迎えました。たった一人で作り上げた</a:t>
            </a: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高橋武市</a:t>
            </a: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自身へのファンも多い。</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2" name="TextBox 3">
            <a:extLst>
              <a:ext uri="{FF2B5EF4-FFF2-40B4-BE49-F238E27FC236}">
                <a16:creationId xmlns:a16="http://schemas.microsoft.com/office/drawing/2014/main" id="{B3AEAF1E-C426-19D5-5FE3-140E784D72D1}"/>
              </a:ext>
            </a:extLst>
          </p:cNvPr>
          <p:cNvSpPr txBox="1"/>
          <p:nvPr/>
        </p:nvSpPr>
        <p:spPr>
          <a:xfrm>
            <a:off x="5303327" y="726519"/>
            <a:ext cx="2584150" cy="470257"/>
          </a:xfrm>
          <a:prstGeom prst="rect">
            <a:avLst/>
          </a:prstGeom>
          <a:noFill/>
        </p:spPr>
        <p:txBody>
          <a:bodyPr wrap="square">
            <a:spAutoFit/>
          </a:bodyPr>
          <a:lstStyle/>
          <a:p>
            <a:pPr>
              <a:lnSpc>
                <a:spcPct val="150000"/>
              </a:lnSpc>
              <a:defRPr sz="1800"/>
            </a:pPr>
            <a:r>
              <a:rPr lang="ja-JP" altLang="en-US" dirty="0">
                <a:latin typeface="UD デジタル 教科書体 NK-R" panose="02020400000000000000" pitchFamily="18" charset="-128"/>
                <a:ea typeface="UD デジタル 教科書体 NK-R" panose="02020400000000000000" pitchFamily="18" charset="-128"/>
              </a:rPr>
              <a:t>滝上町</a:t>
            </a:r>
            <a:endParaRPr dirty="0">
              <a:latin typeface="UD デジタル 教科書体 NK-R" panose="02020400000000000000" pitchFamily="18" charset="-128"/>
              <a:ea typeface="UD デジタル 教科書体 NK-R" panose="02020400000000000000" pitchFamily="18" charset="-128"/>
            </a:endParaRPr>
          </a:p>
        </p:txBody>
      </p:sp>
      <p:pic>
        <p:nvPicPr>
          <p:cNvPr id="4" name="図 3">
            <a:extLst>
              <a:ext uri="{FF2B5EF4-FFF2-40B4-BE49-F238E27FC236}">
                <a16:creationId xmlns:a16="http://schemas.microsoft.com/office/drawing/2014/main" id="{38C89AD5-5AA6-3877-3570-314AA6EE4AA3}"/>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6299745" y="5771166"/>
            <a:ext cx="1516911" cy="1093203"/>
          </a:xfrm>
          <a:prstGeom prst="ellipse">
            <a:avLst/>
          </a:prstGeom>
        </p:spPr>
      </p:pic>
    </p:spTree>
    <p:extLst>
      <p:ext uri="{BB962C8B-B14F-4D97-AF65-F5344CB8AC3E}">
        <p14:creationId xmlns:p14="http://schemas.microsoft.com/office/powerpoint/2010/main" val="2622381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4FD46-F36B-F3B9-946F-85CCF97AE967}"/>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1707BCF8-97F6-BD15-2936-475263765BA3}"/>
              </a:ext>
            </a:extLst>
          </p:cNvPr>
          <p:cNvSpPr>
            <a:spLocks noGrp="1" noChangeArrowheads="1"/>
          </p:cNvSpPr>
          <p:nvPr/>
        </p:nvSpPr>
        <p:spPr bwMode="auto">
          <a:xfrm>
            <a:off x="911831" y="2269265"/>
            <a:ext cx="11367143" cy="612904"/>
          </a:xfrm>
          <a:prstGeom prst="rect">
            <a:avLst/>
          </a:prstGeom>
          <a:noFill/>
          <a:ln w="9525">
            <a:noFill/>
            <a:miter lim="800000"/>
            <a:headEnd/>
            <a:tailEnd/>
          </a:ln>
        </p:spPr>
        <p:txBody>
          <a:bodyPr lIns="63282" tIns="31640" rIns="63282" bIns="31640"/>
          <a:lstStyle/>
          <a:p>
            <a:pPr marL="234844" indent="-234844">
              <a:spcBef>
                <a:spcPct val="20000"/>
              </a:spcBef>
              <a:defRPr/>
            </a:pPr>
            <a:endParaRPr lang="en-US" altLang="ja-JP" sz="1637" u="sng" dirty="0">
              <a:solidFill>
                <a:schemeClr val="accent2">
                  <a:lumMod val="25000"/>
                </a:schemeClr>
              </a:solidFill>
              <a:latin typeface="HGPｺﾞｼｯｸE" pitchFamily="50" charset="-128"/>
              <a:ea typeface="HGPｺﾞｼｯｸE" pitchFamily="50" charset="-128"/>
            </a:endParaRPr>
          </a:p>
          <a:p>
            <a:pPr marL="234844" indent="-234844">
              <a:spcBef>
                <a:spcPct val="20000"/>
              </a:spcBef>
              <a:defRPr/>
            </a:pPr>
            <a:endParaRPr lang="en-US" altLang="ja-JP" sz="1637" u="sng" dirty="0">
              <a:solidFill>
                <a:schemeClr val="accent2">
                  <a:lumMod val="25000"/>
                </a:schemeClr>
              </a:solidFill>
              <a:latin typeface="HGPｺﾞｼｯｸE" pitchFamily="50" charset="-128"/>
              <a:ea typeface="HGPｺﾞｼｯｸE" pitchFamily="50" charset="-128"/>
            </a:endParaRPr>
          </a:p>
        </p:txBody>
      </p:sp>
      <p:cxnSp>
        <p:nvCxnSpPr>
          <p:cNvPr id="24" name="直線コネクタ 10">
            <a:extLst>
              <a:ext uri="{FF2B5EF4-FFF2-40B4-BE49-F238E27FC236}">
                <a16:creationId xmlns:a16="http://schemas.microsoft.com/office/drawing/2014/main" id="{C8432A97-8BCE-4922-C2BA-0F59E0D5094E}"/>
              </a:ext>
            </a:extLst>
          </p:cNvPr>
          <p:cNvCxnSpPr>
            <a:cxnSpLocks/>
          </p:cNvCxnSpPr>
          <p:nvPr/>
        </p:nvCxnSpPr>
        <p:spPr bwMode="auto">
          <a:xfrm>
            <a:off x="0" y="621318"/>
            <a:ext cx="6641432" cy="0"/>
          </a:xfrm>
          <a:prstGeom prst="line">
            <a:avLst/>
          </a:prstGeom>
          <a:noFill/>
          <a:ln w="66675" cap="rnd" algn="ctr">
            <a:solidFill>
              <a:srgbClr val="DD3366"/>
            </a:solidFill>
            <a:round/>
            <a:headEnd/>
            <a:tailEnd/>
          </a:ln>
          <a:extLst>
            <a:ext uri="{909E8E84-426E-40DD-AFC4-6F175D3DCCD1}">
              <a14:hiddenFill xmlns:a14="http://schemas.microsoft.com/office/drawing/2010/main">
                <a:noFill/>
              </a14:hiddenFill>
            </a:ext>
          </a:extLst>
        </p:spPr>
      </p:cxnSp>
      <p:sp>
        <p:nvSpPr>
          <p:cNvPr id="25" name="テキスト ボックス 1">
            <a:extLst>
              <a:ext uri="{FF2B5EF4-FFF2-40B4-BE49-F238E27FC236}">
                <a16:creationId xmlns:a16="http://schemas.microsoft.com/office/drawing/2014/main" id="{1444422C-B85F-D51E-D770-4C21D46FC22E}"/>
              </a:ext>
            </a:extLst>
          </p:cNvPr>
          <p:cNvSpPr txBox="1">
            <a:spLocks noChangeArrowheads="1"/>
          </p:cNvSpPr>
          <p:nvPr/>
        </p:nvSpPr>
        <p:spPr bwMode="auto">
          <a:xfrm>
            <a:off x="62489" y="188080"/>
            <a:ext cx="7259981" cy="43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3289" tIns="31644" rIns="63289" bIns="31644">
            <a:spAutoFit/>
          </a:bodyPr>
          <a:lstStyle/>
          <a:p>
            <a:pPr eaLnBrk="1" hangingPunct="1"/>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花の名所</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紹介⑦　その他の観光メニュー</a:t>
            </a:r>
            <a:endParaRPr kumimoji="1" lang="en-US" altLang="ja-JP" dirty="0">
              <a:latin typeface="メイリオ" panose="020B0604030504040204" pitchFamily="50" charset="-128"/>
              <a:ea typeface="メイリオ" panose="020B0604030504040204" pitchFamily="50" charset="-128"/>
            </a:endParaRPr>
          </a:p>
        </p:txBody>
      </p:sp>
      <p:pic>
        <p:nvPicPr>
          <p:cNvPr id="26" name="図 25">
            <a:extLst>
              <a:ext uri="{FF2B5EF4-FFF2-40B4-BE49-F238E27FC236}">
                <a16:creationId xmlns:a16="http://schemas.microsoft.com/office/drawing/2014/main" id="{DF0B7570-01E4-C2B3-E55E-2114A3D0A9D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37599" y="6263916"/>
            <a:ext cx="1690506" cy="600453"/>
          </a:xfrm>
          <a:prstGeom prst="rect">
            <a:avLst/>
          </a:prstGeom>
          <a:solidFill>
            <a:srgbClr val="B6E1E9"/>
          </a:solidFill>
        </p:spPr>
      </p:pic>
      <p:sp>
        <p:nvSpPr>
          <p:cNvPr id="3" name="TextBox 3">
            <a:extLst>
              <a:ext uri="{FF2B5EF4-FFF2-40B4-BE49-F238E27FC236}">
                <a16:creationId xmlns:a16="http://schemas.microsoft.com/office/drawing/2014/main" id="{4FFEEF1F-BEEE-36AE-C0F7-60B643C99F4A}"/>
              </a:ext>
            </a:extLst>
          </p:cNvPr>
          <p:cNvSpPr txBox="1"/>
          <p:nvPr/>
        </p:nvSpPr>
        <p:spPr>
          <a:xfrm>
            <a:off x="5531958" y="976964"/>
            <a:ext cx="4199183" cy="5109091"/>
          </a:xfrm>
          <a:prstGeom prst="rect">
            <a:avLst/>
          </a:prstGeom>
          <a:noFill/>
        </p:spPr>
        <p:txBody>
          <a:bodyPr wrap="square">
            <a:spAutoFit/>
          </a:bodyPr>
          <a:lstStyle/>
          <a:p>
            <a:pPr>
              <a:lnSpc>
                <a:spcPct val="150000"/>
              </a:lnSpc>
              <a:defRPr sz="1800"/>
            </a:pPr>
            <a:r>
              <a:rPr lang="en-US" altLang="ja-JP" sz="2800" dirty="0">
                <a:latin typeface="UD デジタル 教科書体 NK-R" panose="02020400000000000000" pitchFamily="18" charset="-128"/>
                <a:ea typeface="UD デジタル 教科書体 NK-R" panose="02020400000000000000" pitchFamily="18" charset="-128"/>
              </a:rPr>
              <a:t>【</a:t>
            </a:r>
            <a:r>
              <a:rPr lang="ja-JP" altLang="en-US" sz="2800" dirty="0">
                <a:latin typeface="UD デジタル 教科書体 NK-R" panose="02020400000000000000" pitchFamily="18" charset="-128"/>
                <a:ea typeface="UD デジタル 教科書体 NK-R" panose="02020400000000000000" pitchFamily="18" charset="-128"/>
              </a:rPr>
              <a:t>浮島湿原</a:t>
            </a:r>
            <a:r>
              <a:rPr lang="en-US" altLang="ja-JP" sz="2800" dirty="0">
                <a:latin typeface="UD デジタル 教科書体 NK-R" panose="02020400000000000000" pitchFamily="18" charset="-128"/>
                <a:ea typeface="UD デジタル 教科書体 NK-R" panose="02020400000000000000" pitchFamily="18" charset="-128"/>
              </a:rPr>
              <a:t>】</a:t>
            </a:r>
          </a:p>
          <a:p>
            <a:pPr>
              <a:lnSpc>
                <a:spcPct val="150000"/>
              </a:lnSpc>
              <a:defRPr sz="1800"/>
            </a:pPr>
            <a:r>
              <a:rPr lang="ja-JP" altLang="en-US" sz="2000" dirty="0">
                <a:latin typeface="UD デジタル 教科書体 NK-R" panose="02020400000000000000" pitchFamily="18" charset="-128"/>
                <a:ea typeface="UD デジタル 教科書体 NK-R" panose="02020400000000000000" pitchFamily="18" charset="-128"/>
              </a:rPr>
              <a:t>６月上旬～</a:t>
            </a:r>
            <a:r>
              <a:rPr lang="en-US" altLang="ja-JP" sz="2000" dirty="0">
                <a:latin typeface="UD デジタル 教科書体 NK-R" panose="02020400000000000000" pitchFamily="18" charset="-128"/>
                <a:ea typeface="UD デジタル 教科書体 NK-R" panose="02020400000000000000" pitchFamily="18" charset="-128"/>
              </a:rPr>
              <a:t>9</a:t>
            </a:r>
            <a:r>
              <a:rPr lang="ja-JP" altLang="en-US" sz="2000" dirty="0">
                <a:latin typeface="UD デジタル 教科書体 NK-R" panose="02020400000000000000" pitchFamily="18" charset="-128"/>
                <a:ea typeface="UD デジタル 教科書体 NK-R" panose="02020400000000000000" pitchFamily="18" charset="-128"/>
              </a:rPr>
              <a:t>月下旬</a:t>
            </a:r>
            <a:endParaRPr lang="en-US" altLang="ja-JP" sz="2000" dirty="0">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標高約</a:t>
            </a: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850m</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の高層湿原で、まさに“秘境”と呼ぶにふさわしい自然の宝庫です。</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大小</a:t>
            </a: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70</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以上の池塘（ちとう）が点在し、風に揺れる浮島とアカエゾマツの原生林が織りなす幻想的な景観が広がります。</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sz="1400"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sz="2000" dirty="0">
                <a:solidFill>
                  <a:schemeClr val="tx2"/>
                </a:solidFill>
                <a:latin typeface="UD デジタル 教科書体 NK-R" panose="02020400000000000000" pitchFamily="18" charset="-128"/>
                <a:ea typeface="UD デジタル 教科書体 NK-R" panose="02020400000000000000" pitchFamily="18" charset="-128"/>
              </a:rPr>
              <a:t>。エゾベニヒツジグサやモウセンゴケなどの貴重な植物、エゾサンショウウオなどの野生動物との出会いも。</a:t>
            </a:r>
            <a:endParaRPr lang="en-US" altLang="ja-JP" sz="2000" dirty="0">
              <a:solidFill>
                <a:schemeClr val="tx2"/>
              </a:solidFill>
              <a:latin typeface="UD デジタル 教科書体 NK-R" panose="02020400000000000000" pitchFamily="18" charset="-128"/>
              <a:ea typeface="UD デジタル 教科書体 NK-R" panose="02020400000000000000" pitchFamily="18" charset="-128"/>
            </a:endParaRPr>
          </a:p>
        </p:txBody>
      </p:sp>
      <p:pic>
        <p:nvPicPr>
          <p:cNvPr id="5" name="図 4">
            <a:extLst>
              <a:ext uri="{FF2B5EF4-FFF2-40B4-BE49-F238E27FC236}">
                <a16:creationId xmlns:a16="http://schemas.microsoft.com/office/drawing/2014/main" id="{875AE0D7-5B31-53BD-2E48-087EF3DCCBE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09868" y="1072592"/>
            <a:ext cx="4653037" cy="3105396"/>
          </a:xfrm>
          <a:prstGeom prst="rect">
            <a:avLst/>
          </a:prstGeom>
        </p:spPr>
      </p:pic>
      <p:pic>
        <p:nvPicPr>
          <p:cNvPr id="29" name="図 28">
            <a:extLst>
              <a:ext uri="{FF2B5EF4-FFF2-40B4-BE49-F238E27FC236}">
                <a16:creationId xmlns:a16="http://schemas.microsoft.com/office/drawing/2014/main" id="{DEB3013A-E1A6-A6B0-52B2-5F67F5744F1E}"/>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275342" y="4629260"/>
            <a:ext cx="1976874" cy="2040660"/>
          </a:xfrm>
          <a:prstGeom prst="ellipse">
            <a:avLst/>
          </a:prstGeom>
        </p:spPr>
      </p:pic>
      <p:sp>
        <p:nvSpPr>
          <p:cNvPr id="30" name="テキスト ボックス 29">
            <a:extLst>
              <a:ext uri="{FF2B5EF4-FFF2-40B4-BE49-F238E27FC236}">
                <a16:creationId xmlns:a16="http://schemas.microsoft.com/office/drawing/2014/main" id="{52D2ABD5-F223-2657-D79A-3CFD8E59BD7C}"/>
              </a:ext>
            </a:extLst>
          </p:cNvPr>
          <p:cNvSpPr txBox="1"/>
          <p:nvPr/>
        </p:nvSpPr>
        <p:spPr>
          <a:xfrm>
            <a:off x="2254732" y="4597617"/>
            <a:ext cx="2053767" cy="461665"/>
          </a:xfrm>
          <a:prstGeom prst="rect">
            <a:avLst/>
          </a:prstGeom>
          <a:noFill/>
        </p:spPr>
        <p:txBody>
          <a:bodyPr wrap="none" rtlCol="0">
            <a:spAutoFit/>
          </a:bodyPr>
          <a:lstStyle/>
          <a:p>
            <a:r>
              <a:rPr kumimoji="1" lang="en-US" altLang="ja-JP" sz="2400" b="1" i="1" dirty="0">
                <a:solidFill>
                  <a:srgbClr val="FF0000"/>
                </a:solidFill>
                <a:latin typeface="ADLaM Display" panose="02010000000000000000" pitchFamily="2" charset="0"/>
                <a:ea typeface="ADLaM Display" panose="02010000000000000000" pitchFamily="2" charset="0"/>
                <a:cs typeface="ADLaM Display" panose="02010000000000000000" pitchFamily="2" charset="0"/>
              </a:rPr>
              <a:t>NEW</a:t>
            </a:r>
            <a:r>
              <a:rPr kumimoji="1" lang="ja-JP" altLang="en-US" sz="2400" b="1" i="1" dirty="0">
                <a:solidFill>
                  <a:srgbClr val="FF0000"/>
                </a:solidFill>
                <a:latin typeface="ADLaM Display" panose="02010000000000000000" pitchFamily="2" charset="0"/>
                <a:ea typeface="UD デジタル 教科書体 NK-R" panose="02020400000000000000" pitchFamily="18" charset="-128"/>
                <a:cs typeface="ADLaM Display" panose="02010000000000000000" pitchFamily="2" charset="0"/>
              </a:rPr>
              <a:t> </a:t>
            </a:r>
            <a:r>
              <a:rPr kumimoji="1" lang="en-US" altLang="ja-JP" sz="2400" b="1" i="1" dirty="0">
                <a:solidFill>
                  <a:srgbClr val="FF0000"/>
                </a:solidFill>
                <a:latin typeface="ADLaM Display" panose="02010000000000000000" pitchFamily="2" charset="0"/>
                <a:ea typeface="ADLaM Display" panose="02010000000000000000" pitchFamily="2" charset="0"/>
                <a:cs typeface="ADLaM Display" panose="02010000000000000000" pitchFamily="2" charset="0"/>
              </a:rPr>
              <a:t>Topics</a:t>
            </a:r>
            <a:r>
              <a:rPr kumimoji="1" lang="ja-JP" altLang="en-US" sz="2400" b="1" i="1" dirty="0">
                <a:solidFill>
                  <a:srgbClr val="FF0000"/>
                </a:solidFill>
                <a:latin typeface="ADLaM Display" panose="02010000000000000000" pitchFamily="2" charset="0"/>
                <a:ea typeface="UD デジタル 教科書体 NK-R" panose="02020400000000000000" pitchFamily="18" charset="-128"/>
                <a:cs typeface="ADLaM Display" panose="02010000000000000000" pitchFamily="2" charset="0"/>
              </a:rPr>
              <a:t>！</a:t>
            </a:r>
          </a:p>
        </p:txBody>
      </p:sp>
      <p:sp>
        <p:nvSpPr>
          <p:cNvPr id="31" name="TextBox 3">
            <a:extLst>
              <a:ext uri="{FF2B5EF4-FFF2-40B4-BE49-F238E27FC236}">
                <a16:creationId xmlns:a16="http://schemas.microsoft.com/office/drawing/2014/main" id="{3E67D284-A26D-86B1-29C8-4CEC46A9CAD3}"/>
              </a:ext>
            </a:extLst>
          </p:cNvPr>
          <p:cNvSpPr txBox="1"/>
          <p:nvPr/>
        </p:nvSpPr>
        <p:spPr>
          <a:xfrm>
            <a:off x="2368851" y="4953168"/>
            <a:ext cx="2742164" cy="1716752"/>
          </a:xfrm>
          <a:prstGeom prst="rect">
            <a:avLst/>
          </a:prstGeom>
          <a:noFill/>
        </p:spPr>
        <p:txBody>
          <a:bodyPr wrap="square">
            <a:spAutoFit/>
          </a:bodyPr>
          <a:lstStyle/>
          <a:p>
            <a:pPr>
              <a:lnSpc>
                <a:spcPct val="150000"/>
              </a:lnSpc>
              <a:defRPr sz="1800"/>
            </a:pPr>
            <a:r>
              <a:rPr lang="ja-JP" altLang="en-US" dirty="0">
                <a:latin typeface="UD デジタル 教科書体 NK-R" panose="02020400000000000000" pitchFamily="18" charset="-128"/>
                <a:ea typeface="UD デジタル 教科書体 NK-R" panose="02020400000000000000" pitchFamily="18" charset="-128"/>
              </a:rPr>
              <a:t>地元滝上町にガイド会社</a:t>
            </a:r>
            <a:endParaRPr lang="en-US" altLang="ja-JP" dirty="0">
              <a:latin typeface="UD デジタル 教科書体 NK-R" panose="02020400000000000000" pitchFamily="18" charset="-128"/>
              <a:ea typeface="UD デジタル 教科書体 NK-R" panose="02020400000000000000" pitchFamily="18" charset="-128"/>
            </a:endParaRPr>
          </a:p>
          <a:p>
            <a:pPr>
              <a:lnSpc>
                <a:spcPct val="150000"/>
              </a:lnSpc>
              <a:defRPr sz="1800"/>
            </a:pPr>
            <a:r>
              <a:rPr lang="ja-JP" altLang="en-US" dirty="0">
                <a:latin typeface="UD デジタル 教科書体 NK-R" panose="02020400000000000000" pitchFamily="18" charset="-128"/>
                <a:ea typeface="UD デジタル 教科書体 NK-R" panose="02020400000000000000" pitchFamily="18" charset="-128"/>
              </a:rPr>
              <a:t>が立ち上がり個人向けのガイドや環境教育向けメニューが対応可能となった。</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2" name="TextBox 3">
            <a:extLst>
              <a:ext uri="{FF2B5EF4-FFF2-40B4-BE49-F238E27FC236}">
                <a16:creationId xmlns:a16="http://schemas.microsoft.com/office/drawing/2014/main" id="{8ACD19A1-8FE9-33DF-5B4E-3597DF54E731}"/>
              </a:ext>
            </a:extLst>
          </p:cNvPr>
          <p:cNvSpPr txBox="1"/>
          <p:nvPr/>
        </p:nvSpPr>
        <p:spPr>
          <a:xfrm>
            <a:off x="5303327" y="726519"/>
            <a:ext cx="2584150" cy="470257"/>
          </a:xfrm>
          <a:prstGeom prst="rect">
            <a:avLst/>
          </a:prstGeom>
          <a:noFill/>
        </p:spPr>
        <p:txBody>
          <a:bodyPr wrap="square">
            <a:spAutoFit/>
          </a:bodyPr>
          <a:lstStyle/>
          <a:p>
            <a:pPr>
              <a:lnSpc>
                <a:spcPct val="150000"/>
              </a:lnSpc>
              <a:defRPr sz="1800"/>
            </a:pPr>
            <a:r>
              <a:rPr lang="ja-JP" altLang="en-US" dirty="0">
                <a:latin typeface="UD デジタル 教科書体 NK-R" panose="02020400000000000000" pitchFamily="18" charset="-128"/>
                <a:ea typeface="UD デジタル 教科書体 NK-R" panose="02020400000000000000" pitchFamily="18" charset="-128"/>
              </a:rPr>
              <a:t>滝上町・上川町</a:t>
            </a:r>
            <a:endParaRPr dirty="0">
              <a:latin typeface="UD デジタル 教科書体 NK-R" panose="02020400000000000000" pitchFamily="18" charset="-128"/>
              <a:ea typeface="UD デジタル 教科書体 NK-R" panose="02020400000000000000" pitchFamily="18" charset="-128"/>
            </a:endParaRPr>
          </a:p>
        </p:txBody>
      </p:sp>
      <p:pic>
        <p:nvPicPr>
          <p:cNvPr id="6" name="図 5">
            <a:extLst>
              <a:ext uri="{FF2B5EF4-FFF2-40B4-BE49-F238E27FC236}">
                <a16:creationId xmlns:a16="http://schemas.microsoft.com/office/drawing/2014/main" id="{81816267-BA2F-889A-09F0-6BF9466478A0}"/>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8127899" y="1176062"/>
            <a:ext cx="1516911" cy="1093203"/>
          </a:xfrm>
          <a:prstGeom prst="ellipse">
            <a:avLst/>
          </a:prstGeom>
        </p:spPr>
      </p:pic>
    </p:spTree>
    <p:extLst>
      <p:ext uri="{BB962C8B-B14F-4D97-AF65-F5344CB8AC3E}">
        <p14:creationId xmlns:p14="http://schemas.microsoft.com/office/powerpoint/2010/main" val="3001831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8EBA0-B80E-49EA-E091-7498B1FDBC81}"/>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EF738A13-8E8B-FA5C-6959-B5E2084F0ADC}"/>
              </a:ext>
            </a:extLst>
          </p:cNvPr>
          <p:cNvSpPr>
            <a:spLocks noGrp="1" noChangeArrowheads="1"/>
          </p:cNvSpPr>
          <p:nvPr/>
        </p:nvSpPr>
        <p:spPr bwMode="auto">
          <a:xfrm>
            <a:off x="911831" y="2269265"/>
            <a:ext cx="11367143" cy="612904"/>
          </a:xfrm>
          <a:prstGeom prst="rect">
            <a:avLst/>
          </a:prstGeom>
          <a:noFill/>
          <a:ln w="9525">
            <a:noFill/>
            <a:miter lim="800000"/>
            <a:headEnd/>
            <a:tailEnd/>
          </a:ln>
        </p:spPr>
        <p:txBody>
          <a:bodyPr lIns="63282" tIns="31640" rIns="63282" bIns="31640"/>
          <a:lstStyle/>
          <a:p>
            <a:pPr marL="234844" indent="-234844">
              <a:spcBef>
                <a:spcPct val="20000"/>
              </a:spcBef>
              <a:defRPr/>
            </a:pPr>
            <a:endParaRPr lang="en-US" altLang="ja-JP" sz="1637" u="sng" dirty="0">
              <a:solidFill>
                <a:schemeClr val="accent2">
                  <a:lumMod val="25000"/>
                </a:schemeClr>
              </a:solidFill>
              <a:latin typeface="HGPｺﾞｼｯｸE" pitchFamily="50" charset="-128"/>
              <a:ea typeface="HGPｺﾞｼｯｸE" pitchFamily="50" charset="-128"/>
            </a:endParaRPr>
          </a:p>
          <a:p>
            <a:pPr marL="234844" indent="-234844">
              <a:spcBef>
                <a:spcPct val="20000"/>
              </a:spcBef>
              <a:defRPr/>
            </a:pPr>
            <a:endParaRPr lang="en-US" altLang="ja-JP" sz="1637" u="sng" dirty="0">
              <a:solidFill>
                <a:schemeClr val="accent2">
                  <a:lumMod val="25000"/>
                </a:schemeClr>
              </a:solidFill>
              <a:latin typeface="HGPｺﾞｼｯｸE" pitchFamily="50" charset="-128"/>
              <a:ea typeface="HGPｺﾞｼｯｸE" pitchFamily="50" charset="-128"/>
            </a:endParaRPr>
          </a:p>
        </p:txBody>
      </p:sp>
      <p:cxnSp>
        <p:nvCxnSpPr>
          <p:cNvPr id="24" name="直線コネクタ 10">
            <a:extLst>
              <a:ext uri="{FF2B5EF4-FFF2-40B4-BE49-F238E27FC236}">
                <a16:creationId xmlns:a16="http://schemas.microsoft.com/office/drawing/2014/main" id="{722C75A3-EB90-F5C9-C357-FB6692D1EC52}"/>
              </a:ext>
            </a:extLst>
          </p:cNvPr>
          <p:cNvCxnSpPr>
            <a:cxnSpLocks/>
          </p:cNvCxnSpPr>
          <p:nvPr/>
        </p:nvCxnSpPr>
        <p:spPr bwMode="auto">
          <a:xfrm>
            <a:off x="0" y="621318"/>
            <a:ext cx="6641432" cy="0"/>
          </a:xfrm>
          <a:prstGeom prst="line">
            <a:avLst/>
          </a:prstGeom>
          <a:noFill/>
          <a:ln w="66675" cap="rnd" algn="ctr">
            <a:solidFill>
              <a:srgbClr val="DD3366"/>
            </a:solidFill>
            <a:round/>
            <a:headEnd/>
            <a:tailEnd/>
          </a:ln>
          <a:extLst>
            <a:ext uri="{909E8E84-426E-40DD-AFC4-6F175D3DCCD1}">
              <a14:hiddenFill xmlns:a14="http://schemas.microsoft.com/office/drawing/2010/main">
                <a:noFill/>
              </a14:hiddenFill>
            </a:ext>
          </a:extLst>
        </p:spPr>
      </p:cxnSp>
      <p:sp>
        <p:nvSpPr>
          <p:cNvPr id="25" name="テキスト ボックス 1">
            <a:extLst>
              <a:ext uri="{FF2B5EF4-FFF2-40B4-BE49-F238E27FC236}">
                <a16:creationId xmlns:a16="http://schemas.microsoft.com/office/drawing/2014/main" id="{4B263129-3A88-155F-9F9C-8BF89D3CEC0B}"/>
              </a:ext>
            </a:extLst>
          </p:cNvPr>
          <p:cNvSpPr txBox="1">
            <a:spLocks noChangeArrowheads="1"/>
          </p:cNvSpPr>
          <p:nvPr/>
        </p:nvSpPr>
        <p:spPr bwMode="auto">
          <a:xfrm>
            <a:off x="62489" y="188080"/>
            <a:ext cx="7259981" cy="43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3289" tIns="31644" rIns="63289" bIns="31644">
            <a:spAutoFit/>
          </a:bodyPr>
          <a:lstStyle/>
          <a:p>
            <a:pPr eaLnBrk="1" hangingPunct="1"/>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花の名所</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紹介⑧　その他の観光メニュー</a:t>
            </a:r>
            <a:endParaRPr kumimoji="1" lang="en-US" altLang="ja-JP" dirty="0">
              <a:latin typeface="メイリオ" panose="020B0604030504040204" pitchFamily="50" charset="-128"/>
              <a:ea typeface="メイリオ" panose="020B0604030504040204" pitchFamily="50" charset="-128"/>
            </a:endParaRPr>
          </a:p>
        </p:txBody>
      </p:sp>
      <p:pic>
        <p:nvPicPr>
          <p:cNvPr id="26" name="図 25">
            <a:extLst>
              <a:ext uri="{FF2B5EF4-FFF2-40B4-BE49-F238E27FC236}">
                <a16:creationId xmlns:a16="http://schemas.microsoft.com/office/drawing/2014/main" id="{1CC6774F-250D-7C0C-4D0D-82A42412E8D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37599" y="6263916"/>
            <a:ext cx="1690506" cy="600453"/>
          </a:xfrm>
          <a:prstGeom prst="rect">
            <a:avLst/>
          </a:prstGeom>
          <a:solidFill>
            <a:srgbClr val="B6E1E9"/>
          </a:solidFill>
        </p:spPr>
      </p:pic>
      <p:sp>
        <p:nvSpPr>
          <p:cNvPr id="3" name="TextBox 3">
            <a:extLst>
              <a:ext uri="{FF2B5EF4-FFF2-40B4-BE49-F238E27FC236}">
                <a16:creationId xmlns:a16="http://schemas.microsoft.com/office/drawing/2014/main" id="{65B54119-DB6A-477E-A3D8-107166E6178D}"/>
              </a:ext>
            </a:extLst>
          </p:cNvPr>
          <p:cNvSpPr txBox="1"/>
          <p:nvPr/>
        </p:nvSpPr>
        <p:spPr>
          <a:xfrm>
            <a:off x="5531958" y="976964"/>
            <a:ext cx="4199183" cy="4893647"/>
          </a:xfrm>
          <a:prstGeom prst="rect">
            <a:avLst/>
          </a:prstGeom>
          <a:noFill/>
        </p:spPr>
        <p:txBody>
          <a:bodyPr wrap="square">
            <a:spAutoFit/>
          </a:bodyPr>
          <a:lstStyle/>
          <a:p>
            <a:pPr>
              <a:lnSpc>
                <a:spcPct val="150000"/>
              </a:lnSpc>
              <a:defRPr sz="1800"/>
            </a:pPr>
            <a:r>
              <a:rPr lang="en-US" altLang="ja-JP" sz="2800" dirty="0">
                <a:latin typeface="UD デジタル 教科書体 NK-R" panose="02020400000000000000" pitchFamily="18" charset="-128"/>
                <a:ea typeface="UD デジタル 教科書体 NK-R" panose="02020400000000000000" pitchFamily="18" charset="-128"/>
              </a:rPr>
              <a:t>【</a:t>
            </a:r>
            <a:r>
              <a:rPr lang="ja-JP" altLang="en-US" sz="2800" dirty="0">
                <a:latin typeface="UD デジタル 教科書体 NK-R" panose="02020400000000000000" pitchFamily="18" charset="-128"/>
                <a:ea typeface="UD デジタル 教科書体 NK-R" panose="02020400000000000000" pitchFamily="18" charset="-128"/>
              </a:rPr>
              <a:t>滝上渓谷「錦仙峡」</a:t>
            </a:r>
            <a:r>
              <a:rPr lang="en-US" altLang="ja-JP" sz="2800" dirty="0">
                <a:latin typeface="UD デジタル 教科書体 NK-R" panose="02020400000000000000" pitchFamily="18" charset="-128"/>
                <a:ea typeface="UD デジタル 教科書体 NK-R" panose="02020400000000000000" pitchFamily="18" charset="-128"/>
              </a:rPr>
              <a:t>】</a:t>
            </a:r>
          </a:p>
          <a:p>
            <a:pPr>
              <a:lnSpc>
                <a:spcPct val="150000"/>
              </a:lnSpc>
              <a:defRPr sz="1800"/>
            </a:pPr>
            <a:r>
              <a:rPr lang="ja-JP" altLang="en-US" sz="2000" dirty="0">
                <a:latin typeface="UD デジタル 教科書体 NK-R" panose="02020400000000000000" pitchFamily="18" charset="-128"/>
                <a:ea typeface="UD デジタル 教科書体 NK-R" panose="02020400000000000000" pitchFamily="18" charset="-128"/>
              </a:rPr>
              <a:t>４月上旬～</a:t>
            </a:r>
            <a:r>
              <a:rPr lang="en-US" altLang="ja-JP" sz="2000" dirty="0">
                <a:latin typeface="UD デジタル 教科書体 NK-R" panose="02020400000000000000" pitchFamily="18" charset="-128"/>
                <a:ea typeface="UD デジタル 教科書体 NK-R" panose="02020400000000000000" pitchFamily="18" charset="-128"/>
              </a:rPr>
              <a:t>10</a:t>
            </a:r>
            <a:r>
              <a:rPr lang="ja-JP" altLang="en-US" sz="2000" dirty="0">
                <a:latin typeface="UD デジタル 教科書体 NK-R" panose="02020400000000000000" pitchFamily="18" charset="-128"/>
                <a:ea typeface="UD デジタル 教科書体 NK-R" panose="02020400000000000000" pitchFamily="18" charset="-128"/>
              </a:rPr>
              <a:t>月下旬</a:t>
            </a:r>
            <a:endParaRPr lang="en-US" altLang="ja-JP" sz="2000" dirty="0">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市街地中央を流れる「渚滑川」の両岸には勇壮な渓谷が形成されており、両岸約</a:t>
            </a: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4km</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にわたり整備されている遊歩道から眺めることができる。</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足に優しいウッドチップ舗装やバリアフリー区間もあり、どなたでも気軽に散策できるのも魅力の一つ。</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a:p>
            <a:pPr eaLnBrk="0" hangingPunct="0">
              <a:defRPr sz="2000">
                <a:solidFill>
                  <a:srgbClr val="000000"/>
                </a:solidFill>
                <a:latin typeface="Arial"/>
              </a:defRPr>
            </a:pP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地元ガイドによるネイチャーガイドや毎年</a:t>
            </a:r>
            <a:r>
              <a:rPr lang="en-US" altLang="ja-JP" dirty="0">
                <a:solidFill>
                  <a:schemeClr val="tx2"/>
                </a:solidFill>
                <a:latin typeface="UD デジタル 教科書体 NK-R" panose="02020400000000000000" pitchFamily="18" charset="-128"/>
                <a:ea typeface="UD デジタル 教科書体 NK-R" panose="02020400000000000000" pitchFamily="18" charset="-128"/>
              </a:rPr>
              <a:t>10</a:t>
            </a:r>
            <a:r>
              <a:rPr lang="ja-JP" altLang="en-US" dirty="0">
                <a:solidFill>
                  <a:schemeClr val="tx2"/>
                </a:solidFill>
                <a:latin typeface="UD デジタル 教科書体 NK-R" panose="02020400000000000000" pitchFamily="18" charset="-128"/>
                <a:ea typeface="UD デジタル 教科書体 NK-R" panose="02020400000000000000" pitchFamily="18" charset="-128"/>
              </a:rPr>
              <a:t>月にはウォークイベントやコスプレイベントなども開催される。</a:t>
            </a:r>
            <a:endParaRPr lang="en-US" altLang="ja-JP" dirty="0">
              <a:solidFill>
                <a:schemeClr val="tx2"/>
              </a:solidFill>
              <a:latin typeface="UD デジタル 教科書体 NK-R" panose="02020400000000000000" pitchFamily="18" charset="-128"/>
              <a:ea typeface="UD デジタル 教科書体 NK-R" panose="02020400000000000000" pitchFamily="18" charset="-128"/>
            </a:endParaRPr>
          </a:p>
        </p:txBody>
      </p:sp>
      <p:pic>
        <p:nvPicPr>
          <p:cNvPr id="5" name="図 4">
            <a:extLst>
              <a:ext uri="{FF2B5EF4-FFF2-40B4-BE49-F238E27FC236}">
                <a16:creationId xmlns:a16="http://schemas.microsoft.com/office/drawing/2014/main" id="{827C44AA-A803-6880-2988-5B16404C6B01}"/>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09868" y="1072592"/>
            <a:ext cx="4653036" cy="3105396"/>
          </a:xfrm>
          <a:prstGeom prst="rect">
            <a:avLst/>
          </a:prstGeom>
        </p:spPr>
      </p:pic>
      <p:pic>
        <p:nvPicPr>
          <p:cNvPr id="29" name="図 28">
            <a:extLst>
              <a:ext uri="{FF2B5EF4-FFF2-40B4-BE49-F238E27FC236}">
                <a16:creationId xmlns:a16="http://schemas.microsoft.com/office/drawing/2014/main" id="{BDAA83FC-BAFA-1C50-FF6F-FA24E75A559D}"/>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275342" y="4629260"/>
            <a:ext cx="1976874" cy="2040660"/>
          </a:xfrm>
          <a:prstGeom prst="ellipse">
            <a:avLst/>
          </a:prstGeom>
        </p:spPr>
      </p:pic>
      <p:sp>
        <p:nvSpPr>
          <p:cNvPr id="30" name="テキスト ボックス 29">
            <a:extLst>
              <a:ext uri="{FF2B5EF4-FFF2-40B4-BE49-F238E27FC236}">
                <a16:creationId xmlns:a16="http://schemas.microsoft.com/office/drawing/2014/main" id="{FB835B0E-5716-8EAB-BE65-F8A3F7711376}"/>
              </a:ext>
            </a:extLst>
          </p:cNvPr>
          <p:cNvSpPr txBox="1"/>
          <p:nvPr/>
        </p:nvSpPr>
        <p:spPr>
          <a:xfrm>
            <a:off x="2254732" y="4597617"/>
            <a:ext cx="2053767" cy="461665"/>
          </a:xfrm>
          <a:prstGeom prst="rect">
            <a:avLst/>
          </a:prstGeom>
          <a:noFill/>
        </p:spPr>
        <p:txBody>
          <a:bodyPr wrap="none" rtlCol="0">
            <a:spAutoFit/>
          </a:bodyPr>
          <a:lstStyle/>
          <a:p>
            <a:r>
              <a:rPr kumimoji="1" lang="en-US" altLang="ja-JP" sz="2400" b="1" i="1" dirty="0">
                <a:solidFill>
                  <a:srgbClr val="FF0000"/>
                </a:solidFill>
                <a:latin typeface="ADLaM Display" panose="02010000000000000000" pitchFamily="2" charset="0"/>
                <a:ea typeface="ADLaM Display" panose="02010000000000000000" pitchFamily="2" charset="0"/>
                <a:cs typeface="ADLaM Display" panose="02010000000000000000" pitchFamily="2" charset="0"/>
              </a:rPr>
              <a:t>NEW</a:t>
            </a:r>
            <a:r>
              <a:rPr kumimoji="1" lang="ja-JP" altLang="en-US" sz="2400" b="1" i="1" dirty="0">
                <a:solidFill>
                  <a:srgbClr val="FF0000"/>
                </a:solidFill>
                <a:latin typeface="ADLaM Display" panose="02010000000000000000" pitchFamily="2" charset="0"/>
                <a:ea typeface="UD デジタル 教科書体 NK-R" panose="02020400000000000000" pitchFamily="18" charset="-128"/>
                <a:cs typeface="ADLaM Display" panose="02010000000000000000" pitchFamily="2" charset="0"/>
              </a:rPr>
              <a:t> </a:t>
            </a:r>
            <a:r>
              <a:rPr kumimoji="1" lang="en-US" altLang="ja-JP" sz="2400" b="1" i="1" dirty="0">
                <a:solidFill>
                  <a:srgbClr val="FF0000"/>
                </a:solidFill>
                <a:latin typeface="ADLaM Display" panose="02010000000000000000" pitchFamily="2" charset="0"/>
                <a:ea typeface="ADLaM Display" panose="02010000000000000000" pitchFamily="2" charset="0"/>
                <a:cs typeface="ADLaM Display" panose="02010000000000000000" pitchFamily="2" charset="0"/>
              </a:rPr>
              <a:t>Topics</a:t>
            </a:r>
            <a:r>
              <a:rPr kumimoji="1" lang="ja-JP" altLang="en-US" sz="2400" b="1" i="1" dirty="0">
                <a:solidFill>
                  <a:srgbClr val="FF0000"/>
                </a:solidFill>
                <a:latin typeface="ADLaM Display" panose="02010000000000000000" pitchFamily="2" charset="0"/>
                <a:ea typeface="UD デジタル 教科書体 NK-R" panose="02020400000000000000" pitchFamily="18" charset="-128"/>
                <a:cs typeface="ADLaM Display" panose="02010000000000000000" pitchFamily="2" charset="0"/>
              </a:rPr>
              <a:t>！</a:t>
            </a:r>
          </a:p>
        </p:txBody>
      </p:sp>
      <p:sp>
        <p:nvSpPr>
          <p:cNvPr id="31" name="TextBox 3">
            <a:extLst>
              <a:ext uri="{FF2B5EF4-FFF2-40B4-BE49-F238E27FC236}">
                <a16:creationId xmlns:a16="http://schemas.microsoft.com/office/drawing/2014/main" id="{78C0C7C2-902A-B178-7210-4C9C1E03FC83}"/>
              </a:ext>
            </a:extLst>
          </p:cNvPr>
          <p:cNvSpPr txBox="1"/>
          <p:nvPr/>
        </p:nvSpPr>
        <p:spPr>
          <a:xfrm>
            <a:off x="2368851" y="4953168"/>
            <a:ext cx="2742164" cy="1716752"/>
          </a:xfrm>
          <a:prstGeom prst="rect">
            <a:avLst/>
          </a:prstGeom>
          <a:noFill/>
        </p:spPr>
        <p:txBody>
          <a:bodyPr wrap="square">
            <a:spAutoFit/>
          </a:bodyPr>
          <a:lstStyle/>
          <a:p>
            <a:pPr>
              <a:lnSpc>
                <a:spcPct val="150000"/>
              </a:lnSpc>
              <a:defRPr sz="1800"/>
            </a:pPr>
            <a:r>
              <a:rPr lang="ja-JP" altLang="en-US" dirty="0">
                <a:latin typeface="UD デジタル 教科書体 NK-R" panose="02020400000000000000" pitchFamily="18" charset="-128"/>
                <a:ea typeface="UD デジタル 教科書体 NK-R" panose="02020400000000000000" pitchFamily="18" charset="-128"/>
              </a:rPr>
              <a:t>厳冬期には渚滑川が凍り付き、自然の氷瀑を楽しめる。スノーシューを履いたガイド等も利用可。</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2" name="TextBox 3">
            <a:extLst>
              <a:ext uri="{FF2B5EF4-FFF2-40B4-BE49-F238E27FC236}">
                <a16:creationId xmlns:a16="http://schemas.microsoft.com/office/drawing/2014/main" id="{CD7ABA09-D62F-4AF9-ED7E-340591803C60}"/>
              </a:ext>
            </a:extLst>
          </p:cNvPr>
          <p:cNvSpPr txBox="1"/>
          <p:nvPr/>
        </p:nvSpPr>
        <p:spPr>
          <a:xfrm>
            <a:off x="5303327" y="726519"/>
            <a:ext cx="2584150" cy="470257"/>
          </a:xfrm>
          <a:prstGeom prst="rect">
            <a:avLst/>
          </a:prstGeom>
          <a:noFill/>
        </p:spPr>
        <p:txBody>
          <a:bodyPr wrap="square">
            <a:spAutoFit/>
          </a:bodyPr>
          <a:lstStyle/>
          <a:p>
            <a:pPr>
              <a:lnSpc>
                <a:spcPct val="150000"/>
              </a:lnSpc>
              <a:defRPr sz="1800"/>
            </a:pPr>
            <a:r>
              <a:rPr lang="ja-JP" altLang="en-US" dirty="0">
                <a:latin typeface="UD デジタル 教科書体 NK-R" panose="02020400000000000000" pitchFamily="18" charset="-128"/>
                <a:ea typeface="UD デジタル 教科書体 NK-R" panose="02020400000000000000" pitchFamily="18" charset="-128"/>
              </a:rPr>
              <a:t>滝上町</a:t>
            </a:r>
            <a:endParaRPr dirty="0">
              <a:latin typeface="UD デジタル 教科書体 NK-R" panose="02020400000000000000" pitchFamily="18" charset="-128"/>
              <a:ea typeface="UD デジタル 教科書体 NK-R" panose="02020400000000000000" pitchFamily="18" charset="-128"/>
            </a:endParaRPr>
          </a:p>
        </p:txBody>
      </p:sp>
      <p:pic>
        <p:nvPicPr>
          <p:cNvPr id="6" name="図 5">
            <a:extLst>
              <a:ext uri="{FF2B5EF4-FFF2-40B4-BE49-F238E27FC236}">
                <a16:creationId xmlns:a16="http://schemas.microsoft.com/office/drawing/2014/main" id="{9DA567BC-555A-9BF4-0C2A-AD392075B4D1}"/>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5531958" y="5812907"/>
            <a:ext cx="1516911" cy="1093203"/>
          </a:xfrm>
          <a:prstGeom prst="ellipse">
            <a:avLst/>
          </a:prstGeom>
        </p:spPr>
      </p:pic>
    </p:spTree>
    <p:extLst>
      <p:ext uri="{BB962C8B-B14F-4D97-AF65-F5344CB8AC3E}">
        <p14:creationId xmlns:p14="http://schemas.microsoft.com/office/powerpoint/2010/main" val="381011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a:extLst>
              <a:ext uri="{FF2B5EF4-FFF2-40B4-BE49-F238E27FC236}">
                <a16:creationId xmlns:a16="http://schemas.microsoft.com/office/drawing/2014/main" id="{DFEAD35A-8215-36DD-6DF4-6B9AA67FCBFC}"/>
              </a:ext>
            </a:extLst>
          </p:cNvPr>
          <p:cNvSpPr>
            <a:spLocks noGrp="1"/>
          </p:cNvSpPr>
          <p:nvPr/>
        </p:nvSpPr>
        <p:spPr>
          <a:xfrm>
            <a:off x="0" y="99539"/>
            <a:ext cx="9906000" cy="1183958"/>
          </a:xfrm>
          <a:prstGeom prst="rect">
            <a:avLst/>
          </a:prstGeom>
          <a:solidFill>
            <a:schemeClr val="accent1">
              <a:lumMod val="75000"/>
            </a:schemeClr>
          </a:solidFill>
        </p:spPr>
        <p:txBody>
          <a:bodyPr vert="horz" lIns="91440" tIns="45720" rIns="91440" bIns="45720" rtlCol="0">
            <a:noAutofit/>
            <a:scene3d>
              <a:camera prst="orthographicFront"/>
              <a:lightRig rig="threePt" dir="t"/>
            </a:scene3d>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00000"/>
              </a:lnSpc>
              <a:defRPr sz="2000">
                <a:solidFill>
                  <a:srgbClr val="000000"/>
                </a:solidFill>
                <a:latin typeface="Arial"/>
              </a:defRPr>
            </a:pPr>
            <a:endParaRPr lang="ja-JP" altLang="en-US" sz="28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メイリオ" panose="020B0604030504040204" charset="-128"/>
              <a:ea typeface="メイリオ" panose="020B0604030504040204" charset="-128"/>
            </a:endParaRPr>
          </a:p>
          <a:p>
            <a:pPr>
              <a:lnSpc>
                <a:spcPct val="100000"/>
              </a:lnSpc>
              <a:defRPr sz="2000">
                <a:solidFill>
                  <a:srgbClr val="000000"/>
                </a:solidFill>
                <a:latin typeface="Arial"/>
              </a:defRPr>
            </a:pPr>
            <a:r>
              <a:rPr lang="ja-JP" altLang="en-US" sz="3300" b="1" dirty="0">
                <a:ln w="10160">
                  <a:noFill/>
                  <a:prstDash val="solid"/>
                </a:ln>
                <a:solidFill>
                  <a:srgbClr val="FFFFFF"/>
                </a:solidFill>
                <a:effectLst>
                  <a:outerShdw blurRad="38100" dist="22860" dir="5400000" algn="tl" rotWithShape="0">
                    <a:srgbClr val="000000">
                      <a:alpha val="30000"/>
                    </a:srgbClr>
                  </a:outerShdw>
                </a:effectLst>
                <a:latin typeface="メイリオ" panose="020B0604030504040204" charset="-128"/>
                <a:ea typeface="メイリオ" panose="020B0604030504040204" charset="-128"/>
              </a:rPr>
              <a:t>オホーツクユニバーサルツーリズムセンター滝上</a:t>
            </a:r>
          </a:p>
        </p:txBody>
      </p:sp>
      <p:pic>
        <p:nvPicPr>
          <p:cNvPr id="5" name="図形 2" descr="IMG_256">
            <a:extLst>
              <a:ext uri="{FF2B5EF4-FFF2-40B4-BE49-F238E27FC236}">
                <a16:creationId xmlns:a16="http://schemas.microsoft.com/office/drawing/2014/main" id="{3529087C-B48C-FA41-B2EA-FE2456BB082E}"/>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8500612" y="2932697"/>
            <a:ext cx="1265688" cy="1124291"/>
          </a:xfrm>
          <a:prstGeom prst="rect">
            <a:avLst/>
          </a:prstGeom>
          <a:noFill/>
          <a:ln w="9525">
            <a:noFill/>
          </a:ln>
        </p:spPr>
      </p:pic>
      <p:pic>
        <p:nvPicPr>
          <p:cNvPr id="6" name="図形 5">
            <a:extLst>
              <a:ext uri="{FF2B5EF4-FFF2-40B4-BE49-F238E27FC236}">
                <a16:creationId xmlns:a16="http://schemas.microsoft.com/office/drawing/2014/main" id="{D6372317-A081-C3ED-2CD7-1F08E6B944B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25079" y="3499644"/>
            <a:ext cx="2720247" cy="2040867"/>
          </a:xfrm>
          <a:prstGeom prst="rect">
            <a:avLst/>
          </a:prstGeom>
          <a:noFill/>
          <a:ln>
            <a:noFill/>
          </a:ln>
        </p:spPr>
      </p:pic>
      <p:pic>
        <p:nvPicPr>
          <p:cNvPr id="7" name="図形 6" descr="IMG_9921">
            <a:extLst>
              <a:ext uri="{FF2B5EF4-FFF2-40B4-BE49-F238E27FC236}">
                <a16:creationId xmlns:a16="http://schemas.microsoft.com/office/drawing/2014/main" id="{ECE033E8-B85F-C5C3-CA81-27A83BB7D9E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76248" y="3499644"/>
            <a:ext cx="2720929" cy="2040867"/>
          </a:xfrm>
          <a:prstGeom prst="rect">
            <a:avLst/>
          </a:prstGeom>
        </p:spPr>
      </p:pic>
      <p:pic>
        <p:nvPicPr>
          <p:cNvPr id="8" name="図形 8" descr="IMG_9922">
            <a:extLst>
              <a:ext uri="{FF2B5EF4-FFF2-40B4-BE49-F238E27FC236}">
                <a16:creationId xmlns:a16="http://schemas.microsoft.com/office/drawing/2014/main" id="{D5F8D984-0D6D-7AF9-CCA7-B84B11DF12B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3499644"/>
            <a:ext cx="2720929" cy="2041549"/>
          </a:xfrm>
          <a:prstGeom prst="rect">
            <a:avLst/>
          </a:prstGeom>
        </p:spPr>
      </p:pic>
      <p:pic>
        <p:nvPicPr>
          <p:cNvPr id="9" name="図形 4" descr="000312228">
            <a:extLst>
              <a:ext uri="{FF2B5EF4-FFF2-40B4-BE49-F238E27FC236}">
                <a16:creationId xmlns:a16="http://schemas.microsoft.com/office/drawing/2014/main" id="{CC74E422-E589-5378-4F5B-FB46ACD9A9F8}"/>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5997" y="1329085"/>
            <a:ext cx="2054104" cy="2029272"/>
          </a:xfrm>
          <a:prstGeom prst="rect">
            <a:avLst/>
          </a:prstGeom>
        </p:spPr>
      </p:pic>
      <p:sp>
        <p:nvSpPr>
          <p:cNvPr id="10" name="四角形 8">
            <a:extLst>
              <a:ext uri="{FF2B5EF4-FFF2-40B4-BE49-F238E27FC236}">
                <a16:creationId xmlns:a16="http://schemas.microsoft.com/office/drawing/2014/main" id="{B3033F0C-6570-5924-20D0-13569BDE0C9B}"/>
              </a:ext>
            </a:extLst>
          </p:cNvPr>
          <p:cNvSpPr/>
          <p:nvPr/>
        </p:nvSpPr>
        <p:spPr>
          <a:xfrm>
            <a:off x="404447" y="270046"/>
            <a:ext cx="9077325" cy="460375"/>
          </a:xfrm>
          <a:prstGeom prst="rect">
            <a:avLst/>
          </a:prstGeom>
          <a:noFill/>
          <a:ln>
            <a:noFill/>
          </a:ln>
        </p:spPr>
        <p:txBody>
          <a:bodyPr wrap="square"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defRPr sz="2000">
                <a:solidFill>
                  <a:srgbClr val="000000"/>
                </a:solidFill>
                <a:latin typeface="Arial"/>
              </a:defRPr>
            </a:pPr>
            <a:r>
              <a:rPr lang="en-US" altLang="ja-JP" sz="2400" b="1" dirty="0">
                <a:ln w="10160">
                  <a:noFill/>
                  <a:prstDash val="solid"/>
                </a:ln>
                <a:solidFill>
                  <a:schemeClr val="bg1"/>
                </a:solidFill>
                <a:effectLst>
                  <a:outerShdw blurRad="38100" dist="22860" dir="5400000" algn="tl" rotWithShape="0">
                    <a:srgbClr val="000000">
                      <a:alpha val="30000"/>
                    </a:srgbClr>
                  </a:outerShdw>
                </a:effectLst>
                <a:latin typeface="メイリオ" panose="020B0604030504040204" charset="-128"/>
                <a:ea typeface="メイリオ" panose="020B0604030504040204" charset="-128"/>
                <a:cs typeface="メイリオ" panose="020B0604030504040204" charset="-128"/>
              </a:rPr>
              <a:t>“</a:t>
            </a:r>
            <a:r>
              <a:rPr lang="ja-JP" altLang="en-US" sz="2400" b="1" dirty="0">
                <a:ln w="10160">
                  <a:noFill/>
                  <a:prstDash val="solid"/>
                </a:ln>
                <a:solidFill>
                  <a:schemeClr val="bg1"/>
                </a:solidFill>
                <a:effectLst>
                  <a:outerShdw blurRad="38100" dist="22860" dir="5400000" algn="tl" rotWithShape="0">
                    <a:srgbClr val="000000">
                      <a:alpha val="30000"/>
                    </a:srgbClr>
                  </a:outerShdw>
                </a:effectLst>
                <a:latin typeface="メイリオ" panose="020B0604030504040204" charset="-128"/>
                <a:ea typeface="メイリオ" panose="020B0604030504040204" charset="-128"/>
                <a:cs typeface="メイリオ" panose="020B0604030504040204" charset="-128"/>
              </a:rPr>
              <a:t>誰もが楽しめる、やさしい観光地</a:t>
            </a:r>
            <a:r>
              <a:rPr lang="en-US" altLang="ja-JP" sz="2400" b="1" dirty="0">
                <a:ln w="10160">
                  <a:noFill/>
                  <a:prstDash val="solid"/>
                </a:ln>
                <a:solidFill>
                  <a:schemeClr val="bg1"/>
                </a:solidFill>
                <a:effectLst>
                  <a:outerShdw blurRad="38100" dist="22860" dir="5400000" algn="tl" rotWithShape="0">
                    <a:srgbClr val="000000">
                      <a:alpha val="30000"/>
                    </a:srgbClr>
                  </a:outerShdw>
                </a:effectLst>
                <a:latin typeface="メイリオ" panose="020B0604030504040204" charset="-128"/>
                <a:ea typeface="メイリオ" panose="020B0604030504040204" charset="-128"/>
                <a:cs typeface="メイリオ" panose="020B0604030504040204" charset="-128"/>
              </a:rPr>
              <a:t>”</a:t>
            </a:r>
            <a:r>
              <a:rPr lang="ja-JP" altLang="en-US" sz="2400" b="1" dirty="0">
                <a:ln w="10160">
                  <a:noFill/>
                  <a:prstDash val="solid"/>
                </a:ln>
                <a:solidFill>
                  <a:schemeClr val="bg1"/>
                </a:solidFill>
                <a:effectLst>
                  <a:outerShdw blurRad="38100" dist="22860" dir="5400000" algn="tl" rotWithShape="0">
                    <a:srgbClr val="000000">
                      <a:alpha val="30000"/>
                    </a:srgbClr>
                  </a:outerShdw>
                </a:effectLst>
                <a:latin typeface="メイリオ" panose="020B0604030504040204" charset="-128"/>
                <a:ea typeface="メイリオ" panose="020B0604030504040204" charset="-128"/>
                <a:cs typeface="メイリオ" panose="020B0604030504040204" charset="-128"/>
              </a:rPr>
              <a:t>　を目指して</a:t>
            </a:r>
          </a:p>
        </p:txBody>
      </p:sp>
      <p:sp>
        <p:nvSpPr>
          <p:cNvPr id="11" name="サブタイトル 2">
            <a:extLst>
              <a:ext uri="{FF2B5EF4-FFF2-40B4-BE49-F238E27FC236}">
                <a16:creationId xmlns:a16="http://schemas.microsoft.com/office/drawing/2014/main" id="{C331713F-5F73-FF77-ACD5-C7CE2EF7E9E5}"/>
              </a:ext>
            </a:extLst>
          </p:cNvPr>
          <p:cNvSpPr>
            <a:spLocks noGrp="1"/>
          </p:cNvSpPr>
          <p:nvPr/>
        </p:nvSpPr>
        <p:spPr>
          <a:xfrm>
            <a:off x="2138077" y="1371217"/>
            <a:ext cx="7751925" cy="1957261"/>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defRPr sz="2000">
                <a:solidFill>
                  <a:srgbClr val="000000"/>
                </a:solidFill>
                <a:latin typeface="Arial"/>
              </a:defRPr>
            </a:pPr>
            <a:r>
              <a:rPr lang="ja-JP" altLang="en-US" sz="1600" dirty="0">
                <a:ln w="10160">
                  <a:noFill/>
                  <a:prstDash val="solid"/>
                </a:ln>
                <a:latin typeface="UD デジタル 教科書体 NK-R" panose="02020400000000000000" pitchFamily="18" charset="-128"/>
                <a:ea typeface="UD デジタル 教科書体 NK-R" panose="02020400000000000000" pitchFamily="18" charset="-128"/>
              </a:rPr>
              <a:t>滝上町では、小さなお子様を持つ家族や高齢者、積極的に観光を楽しもうとする障がい者や外国人など、誰もが安心安全に楽しめる「ユニバーサルツーリズム」に取り組んでいます。</a:t>
            </a:r>
          </a:p>
          <a:p>
            <a:pPr algn="l">
              <a:lnSpc>
                <a:spcPct val="100000"/>
              </a:lnSpc>
              <a:defRPr sz="2000">
                <a:solidFill>
                  <a:srgbClr val="000000"/>
                </a:solidFill>
                <a:latin typeface="Arial"/>
              </a:defRPr>
            </a:pPr>
            <a:r>
              <a:rPr lang="ja-JP" altLang="en-US" sz="1600" dirty="0">
                <a:ln w="10160">
                  <a:noFill/>
                  <a:prstDash val="solid"/>
                </a:ln>
                <a:latin typeface="UD デジタル 教科書体 NK-R" panose="02020400000000000000" pitchFamily="18" charset="-128"/>
                <a:ea typeface="UD デジタル 教科書体 NK-R" panose="02020400000000000000" pitchFamily="18" charset="-128"/>
                <a:sym typeface="+mn-ea"/>
              </a:rPr>
              <a:t>オホーツクユニバーサルツーリズムセンター滝上（オホーツクUTセンター滝上）では、滝上をはじめオホーツクを誰にでも楽しんでいただける「</a:t>
            </a:r>
            <a:r>
              <a:rPr lang="ja-JP" altLang="en-US" sz="1600" dirty="0">
                <a:ln w="10160">
                  <a:noFill/>
                  <a:prstDash val="solid"/>
                </a:ln>
                <a:latin typeface="UD デジタル 教科書体 NK-R" panose="02020400000000000000" pitchFamily="18" charset="-128"/>
                <a:ea typeface="UD デジタル 教科書体 NK-R" panose="02020400000000000000" pitchFamily="18" charset="-128"/>
              </a:rPr>
              <a:t>バリアフリー観光情報の提供」や多様なニーズに合わせた「観光コースの提案」「車いす・ベビーカーなどの貸出」「観光介助ガイドサポート」をご案内しております。</a:t>
            </a:r>
          </a:p>
          <a:p>
            <a:pPr algn="l">
              <a:lnSpc>
                <a:spcPct val="100000"/>
              </a:lnSpc>
              <a:defRPr sz="2000">
                <a:solidFill>
                  <a:srgbClr val="000000"/>
                </a:solidFill>
                <a:latin typeface="Arial"/>
              </a:defRPr>
            </a:pPr>
            <a:r>
              <a:rPr lang="ja-JP" altLang="en-US" sz="1600" dirty="0">
                <a:ln w="10160">
                  <a:noFill/>
                  <a:prstDash val="solid"/>
                </a:ln>
                <a:latin typeface="UD デジタル 教科書体 NK-R" panose="02020400000000000000" pitchFamily="18" charset="-128"/>
                <a:ea typeface="UD デジタル 教科書体 NK-R" panose="02020400000000000000" pitchFamily="18" charset="-128"/>
              </a:rPr>
              <a:t>どなたでもお気軽にご相談ください。</a:t>
            </a:r>
          </a:p>
          <a:p>
            <a:pPr algn="l">
              <a:lnSpc>
                <a:spcPct val="100000"/>
              </a:lnSpc>
              <a:defRPr sz="2000">
                <a:solidFill>
                  <a:srgbClr val="000000"/>
                </a:solidFill>
                <a:latin typeface="Arial"/>
              </a:defRPr>
            </a:pPr>
            <a:endParaRPr lang="ja-JP" altLang="en-US" sz="1600" b="1" dirty="0">
              <a:ln w="10160">
                <a:noFill/>
                <a:prstDash val="solid"/>
              </a:ln>
              <a:latin typeface="UD デジタル 教科書体 NK-R" panose="02020400000000000000" pitchFamily="18" charset="-128"/>
              <a:ea typeface="UD デジタル 教科書体 NK-R" panose="02020400000000000000" pitchFamily="18" charset="-128"/>
            </a:endParaRPr>
          </a:p>
        </p:txBody>
      </p:sp>
      <p:sp>
        <p:nvSpPr>
          <p:cNvPr id="12" name="サブタイトル 2">
            <a:extLst>
              <a:ext uri="{FF2B5EF4-FFF2-40B4-BE49-F238E27FC236}">
                <a16:creationId xmlns:a16="http://schemas.microsoft.com/office/drawing/2014/main" id="{7BD70C95-42F4-33D1-7739-AA864C954F78}"/>
              </a:ext>
            </a:extLst>
          </p:cNvPr>
          <p:cNvSpPr>
            <a:spLocks noGrp="1"/>
          </p:cNvSpPr>
          <p:nvPr/>
        </p:nvSpPr>
        <p:spPr>
          <a:xfrm>
            <a:off x="5535584" y="5525730"/>
            <a:ext cx="2952328" cy="64262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●観光介助サービス（有償）</a:t>
            </a:r>
            <a:endParaRPr lang="en-US" altLang="ja-JP" sz="1200" dirty="0">
              <a:ln w="10160">
                <a:noFill/>
                <a:prstDash val="solid"/>
              </a:ln>
              <a:latin typeface="メイリオ" panose="020B0604030504040204" charset="-128"/>
              <a:ea typeface="メイリオ" panose="020B0604030504040204" charset="-128"/>
            </a:endParaRPr>
          </a:p>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●入浴介助や観光コース添乗の相談</a:t>
            </a:r>
            <a:endParaRPr lang="ja-JP" altLang="en-US" sz="1200" b="1" dirty="0">
              <a:ln w="10160">
                <a:noFill/>
                <a:prstDash val="solid"/>
              </a:ln>
              <a:latin typeface="メイリオ" panose="020B0604030504040204" charset="-128"/>
              <a:ea typeface="メイリオ" panose="020B0604030504040204" charset="-128"/>
            </a:endParaRPr>
          </a:p>
        </p:txBody>
      </p:sp>
      <p:sp>
        <p:nvSpPr>
          <p:cNvPr id="13" name="サブタイトル 2">
            <a:extLst>
              <a:ext uri="{FF2B5EF4-FFF2-40B4-BE49-F238E27FC236}">
                <a16:creationId xmlns:a16="http://schemas.microsoft.com/office/drawing/2014/main" id="{315FBA41-0CCE-7147-A728-9FF520DEF1F4}"/>
              </a:ext>
            </a:extLst>
          </p:cNvPr>
          <p:cNvSpPr>
            <a:spLocks noGrp="1"/>
          </p:cNvSpPr>
          <p:nvPr/>
        </p:nvSpPr>
        <p:spPr>
          <a:xfrm flipH="1">
            <a:off x="8431502" y="4018853"/>
            <a:ext cx="1419178" cy="2155408"/>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defRPr sz="2000">
                <a:solidFill>
                  <a:srgbClr val="000000"/>
                </a:solidFill>
                <a:latin typeface="Arial"/>
              </a:defRPr>
            </a:pPr>
            <a:r>
              <a:rPr lang="ja-JP" altLang="en-US" sz="1050" dirty="0">
                <a:ln w="10160">
                  <a:noFill/>
                  <a:prstDash val="solid"/>
                </a:ln>
                <a:latin typeface="メイリオ" panose="020B0604030504040204" charset="-128"/>
                <a:ea typeface="メイリオ" panose="020B0604030504040204" charset="-128"/>
              </a:rPr>
              <a:t>滝上町内には観光庁の心のバリアフリー認定施設が２か所ございます。　　　　　　　　　　　　どうぞご利用ください。　　</a:t>
            </a:r>
          </a:p>
          <a:p>
            <a:pPr algn="dist">
              <a:lnSpc>
                <a:spcPct val="100000"/>
              </a:lnSpc>
              <a:defRPr sz="2000">
                <a:solidFill>
                  <a:srgbClr val="000000"/>
                </a:solidFill>
                <a:latin typeface="Arial"/>
              </a:defRPr>
            </a:pPr>
            <a:r>
              <a:rPr lang="ja-JP" altLang="en-US" sz="1050" spc="-150" dirty="0">
                <a:ln w="10160">
                  <a:noFill/>
                  <a:prstDash val="solid"/>
                </a:ln>
                <a:latin typeface="メイリオ" panose="020B0604030504040204" charset="-128"/>
                <a:ea typeface="メイリオ" panose="020B0604030504040204" charset="-128"/>
              </a:rPr>
              <a:t>■童話村たきのうえ■</a:t>
            </a:r>
            <a:r>
              <a:rPr lang="ja-JP" altLang="en-US" sz="1050" dirty="0">
                <a:ln w="10160">
                  <a:noFill/>
                  <a:prstDash val="solid"/>
                </a:ln>
                <a:latin typeface="メイリオ" panose="020B0604030504040204" charset="-128"/>
                <a:ea typeface="メイリオ" panose="020B0604030504040204" charset="-128"/>
              </a:rPr>
              <a:t>　　　　　　</a:t>
            </a:r>
            <a:r>
              <a:rPr lang="ja-JP" altLang="en-US" sz="1200" dirty="0">
                <a:ln w="10160">
                  <a:noFill/>
                  <a:prstDash val="solid"/>
                </a:ln>
                <a:latin typeface="メイリオ" panose="020B0604030504040204" charset="-128"/>
                <a:ea typeface="メイリオ" panose="020B0604030504040204" charset="-128"/>
              </a:rPr>
              <a:t>ホテル渓谷</a:t>
            </a:r>
          </a:p>
          <a:p>
            <a:pPr algn="l">
              <a:lnSpc>
                <a:spcPct val="100000"/>
              </a:lnSpc>
              <a:defRPr sz="2000">
                <a:solidFill>
                  <a:srgbClr val="000000"/>
                </a:solidFill>
                <a:latin typeface="Arial"/>
              </a:defRPr>
            </a:pPr>
            <a:r>
              <a:rPr lang="ja-JP" altLang="en-US" sz="1050" spc="-150" dirty="0">
                <a:ln w="10160">
                  <a:noFill/>
                  <a:prstDash val="solid"/>
                </a:ln>
                <a:latin typeface="メイリオ" panose="020B0604030504040204" charset="-128"/>
                <a:ea typeface="メイリオ" panose="020B0604030504040204" charset="-128"/>
              </a:rPr>
              <a:t>■道の駅香りの里たきのうえ■　　　　　　　　</a:t>
            </a:r>
            <a:r>
              <a:rPr lang="ja-JP" altLang="en-US" sz="1200" spc="-150" dirty="0">
                <a:ln w="10160">
                  <a:noFill/>
                  <a:prstDash val="solid"/>
                </a:ln>
                <a:latin typeface="メイリオ" panose="020B0604030504040204" charset="-128"/>
                <a:ea typeface="メイリオ" panose="020B0604030504040204" charset="-128"/>
              </a:rPr>
              <a:t>オホーツク</a:t>
            </a:r>
            <a:r>
              <a:rPr lang="en-US" altLang="ja-JP" sz="1200" spc="-150" dirty="0">
                <a:ln w="10160">
                  <a:noFill/>
                  <a:prstDash val="solid"/>
                </a:ln>
                <a:latin typeface="メイリオ" panose="020B0604030504040204" charset="-128"/>
                <a:ea typeface="メイリオ" panose="020B0604030504040204" charset="-128"/>
              </a:rPr>
              <a:t>UT</a:t>
            </a:r>
            <a:r>
              <a:rPr lang="ja-JP" altLang="en-US" sz="1200" spc="-150" dirty="0">
                <a:ln w="10160">
                  <a:noFill/>
                  <a:prstDash val="solid"/>
                </a:ln>
                <a:latin typeface="メイリオ" panose="020B0604030504040204" charset="-128"/>
                <a:ea typeface="メイリオ" panose="020B0604030504040204" charset="-128"/>
              </a:rPr>
              <a:t>センター滝上</a:t>
            </a:r>
            <a:endParaRPr lang="ja-JP" altLang="en-US" sz="1800" spc="-150" dirty="0">
              <a:ln w="10160">
                <a:noFill/>
                <a:prstDash val="solid"/>
              </a:ln>
              <a:latin typeface="メイリオ" panose="020B0604030504040204" charset="-128"/>
              <a:ea typeface="メイリオ" panose="020B0604030504040204" charset="-128"/>
            </a:endParaRPr>
          </a:p>
        </p:txBody>
      </p:sp>
      <p:sp>
        <p:nvSpPr>
          <p:cNvPr id="14" name="四角形 13">
            <a:extLst>
              <a:ext uri="{FF2B5EF4-FFF2-40B4-BE49-F238E27FC236}">
                <a16:creationId xmlns:a16="http://schemas.microsoft.com/office/drawing/2014/main" id="{E1485FE5-F09C-A4EB-3E4F-839A6FB8E159}"/>
              </a:ext>
            </a:extLst>
          </p:cNvPr>
          <p:cNvSpPr/>
          <p:nvPr/>
        </p:nvSpPr>
        <p:spPr>
          <a:xfrm>
            <a:off x="8376183" y="2882855"/>
            <a:ext cx="1513820" cy="3381062"/>
          </a:xfrm>
          <a:prstGeom prst="rect">
            <a:avLst/>
          </a:prstGeom>
          <a:noFill/>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lstStyle>
            <a:defPPr>
              <a:defRPr lang="ja-JP">
                <a:solidFill>
                  <a:schemeClr val="dk1"/>
                </a:solidFill>
              </a:defRPr>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l">
              <a:defRPr sz="2000">
                <a:solidFill>
                  <a:srgbClr val="000000"/>
                </a:solidFill>
                <a:latin typeface="Arial"/>
              </a:defRPr>
            </a:pPr>
            <a:endParaRPr lang="ja-JP" altLang="en-US" sz="2000"/>
          </a:p>
        </p:txBody>
      </p:sp>
      <p:sp>
        <p:nvSpPr>
          <p:cNvPr id="15" name="サブタイトル 2">
            <a:extLst>
              <a:ext uri="{FF2B5EF4-FFF2-40B4-BE49-F238E27FC236}">
                <a16:creationId xmlns:a16="http://schemas.microsoft.com/office/drawing/2014/main" id="{57171E2D-808F-9662-27D8-DC0DA0161125}"/>
              </a:ext>
            </a:extLst>
          </p:cNvPr>
          <p:cNvSpPr>
            <a:spLocks noGrp="1"/>
          </p:cNvSpPr>
          <p:nvPr/>
        </p:nvSpPr>
        <p:spPr>
          <a:xfrm>
            <a:off x="55319" y="6107672"/>
            <a:ext cx="10171374" cy="64262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defRPr sz="2000">
                <a:solidFill>
                  <a:srgbClr val="000000"/>
                </a:solidFill>
                <a:latin typeface="Arial"/>
              </a:defRPr>
            </a:pPr>
            <a:r>
              <a:rPr lang="ja-JP" altLang="en-US" sz="2000" b="1" dirty="0">
                <a:ln w="10160">
                  <a:noFill/>
                  <a:prstDash val="solid"/>
                </a:ln>
                <a:latin typeface="メイリオ" panose="020B0604030504040204" charset="-128"/>
                <a:ea typeface="メイリオ" panose="020B0604030504040204" charset="-128"/>
              </a:rPr>
              <a:t>オホーツクユニバーサルツーリズムセンター滝上</a:t>
            </a:r>
            <a:r>
              <a:rPr lang="ja-JP" altLang="en-US" sz="1400" dirty="0">
                <a:ln w="10160">
                  <a:noFill/>
                  <a:prstDash val="solid"/>
                </a:ln>
                <a:latin typeface="メイリオ" panose="020B0604030504040204" charset="-128"/>
                <a:ea typeface="メイリオ" panose="020B0604030504040204" charset="-128"/>
              </a:rPr>
              <a:t>  </a:t>
            </a:r>
            <a:endParaRPr lang="en-US" altLang="ja-JP" sz="1400" dirty="0">
              <a:ln w="10160">
                <a:noFill/>
                <a:prstDash val="solid"/>
              </a:ln>
              <a:latin typeface="メイリオ" panose="020B0604030504040204" charset="-128"/>
              <a:ea typeface="メイリオ" panose="020B0604030504040204" charset="-128"/>
            </a:endParaRPr>
          </a:p>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営業時間　平日</a:t>
            </a:r>
            <a:r>
              <a:rPr lang="en-US" altLang="ja-JP" sz="1200" dirty="0">
                <a:ln w="10160">
                  <a:noFill/>
                  <a:prstDash val="solid"/>
                </a:ln>
                <a:latin typeface="メイリオ" panose="020B0604030504040204" charset="-128"/>
                <a:ea typeface="メイリオ" panose="020B0604030504040204" charset="-128"/>
              </a:rPr>
              <a:t>9</a:t>
            </a:r>
            <a:r>
              <a:rPr lang="ja-JP" altLang="en-US" sz="1200" dirty="0">
                <a:ln w="10160">
                  <a:noFill/>
                  <a:prstDash val="solid"/>
                </a:ln>
                <a:latin typeface="メイリオ" panose="020B0604030504040204" charset="-128"/>
                <a:ea typeface="メイリオ" panose="020B0604030504040204" charset="-128"/>
              </a:rPr>
              <a:t>：</a:t>
            </a:r>
            <a:r>
              <a:rPr lang="en-US" altLang="ja-JP" sz="1200" dirty="0">
                <a:ln w="10160">
                  <a:noFill/>
                  <a:prstDash val="solid"/>
                </a:ln>
                <a:latin typeface="メイリオ" panose="020B0604030504040204" charset="-128"/>
                <a:ea typeface="メイリオ" panose="020B0604030504040204" charset="-128"/>
              </a:rPr>
              <a:t>00-17</a:t>
            </a:r>
            <a:r>
              <a:rPr lang="ja-JP" altLang="en-US" sz="1200" dirty="0">
                <a:ln w="10160">
                  <a:noFill/>
                  <a:prstDash val="solid"/>
                </a:ln>
                <a:latin typeface="メイリオ" panose="020B0604030504040204" charset="-128"/>
                <a:ea typeface="メイリオ" panose="020B0604030504040204" charset="-128"/>
              </a:rPr>
              <a:t>：</a:t>
            </a:r>
            <a:r>
              <a:rPr lang="en-US" altLang="ja-JP" sz="1200" dirty="0">
                <a:ln w="10160">
                  <a:noFill/>
                  <a:prstDash val="solid"/>
                </a:ln>
                <a:latin typeface="メイリオ" panose="020B0604030504040204" charset="-128"/>
                <a:ea typeface="メイリオ" panose="020B0604030504040204" charset="-128"/>
              </a:rPr>
              <a:t>00</a:t>
            </a:r>
            <a:r>
              <a:rPr lang="ja-JP" altLang="en-US" sz="1200" dirty="0">
                <a:ln w="10160">
                  <a:noFill/>
                  <a:prstDash val="solid"/>
                </a:ln>
                <a:latin typeface="メイリオ" panose="020B0604030504040204" charset="-128"/>
                <a:ea typeface="メイリオ" panose="020B0604030504040204" charset="-128"/>
              </a:rPr>
              <a:t>　</a:t>
            </a:r>
            <a:r>
              <a:rPr lang="en-US" altLang="ja-JP" sz="1200" dirty="0">
                <a:ln w="10160">
                  <a:noFill/>
                  <a:prstDash val="solid"/>
                </a:ln>
                <a:latin typeface="メイリオ" panose="020B0604030504040204" charset="-128"/>
                <a:ea typeface="メイリオ" panose="020B0604030504040204" charset="-128"/>
              </a:rPr>
              <a:t>(</a:t>
            </a:r>
            <a:r>
              <a:rPr lang="ja-JP" altLang="en-US" sz="1200" dirty="0">
                <a:ln w="10160">
                  <a:noFill/>
                  <a:prstDash val="solid"/>
                </a:ln>
                <a:latin typeface="メイリオ" panose="020B0604030504040204" charset="-128"/>
                <a:ea typeface="メイリオ" panose="020B0604030504040204" charset="-128"/>
              </a:rPr>
              <a:t>土日祝休）                                          　　　</a:t>
            </a:r>
            <a:endParaRPr lang="en-US" altLang="ja-JP" sz="1200" dirty="0">
              <a:ln w="10160">
                <a:noFill/>
                <a:prstDash val="solid"/>
              </a:ln>
              <a:latin typeface="メイリオ" panose="020B0604030504040204" charset="-128"/>
              <a:ea typeface="メイリオ" panose="020B0604030504040204" charset="-128"/>
            </a:endParaRPr>
          </a:p>
          <a:p>
            <a:pPr algn="l">
              <a:lnSpc>
                <a:spcPct val="100000"/>
              </a:lnSpc>
              <a:defRPr sz="2000">
                <a:solidFill>
                  <a:srgbClr val="000000"/>
                </a:solidFill>
                <a:latin typeface="Arial"/>
              </a:defRPr>
            </a:pPr>
            <a:endParaRPr lang="ja-JP" altLang="en-US" sz="1800" b="1" dirty="0">
              <a:ln w="10160">
                <a:noFill/>
                <a:prstDash val="solid"/>
              </a:ln>
              <a:latin typeface="メイリオ" panose="020B0604030504040204" charset="-128"/>
              <a:ea typeface="メイリオ" panose="020B0604030504040204" charset="-128"/>
            </a:endParaRPr>
          </a:p>
          <a:p>
            <a:pPr algn="l">
              <a:lnSpc>
                <a:spcPct val="100000"/>
              </a:lnSpc>
              <a:defRPr sz="2000">
                <a:solidFill>
                  <a:srgbClr val="000000"/>
                </a:solidFill>
                <a:latin typeface="Arial"/>
              </a:defRPr>
            </a:pPr>
            <a:endParaRPr lang="ja-JP" altLang="en-US" sz="1800" b="1" dirty="0">
              <a:ln w="10160">
                <a:noFill/>
                <a:prstDash val="solid"/>
              </a:ln>
              <a:latin typeface="メイリオ" panose="020B0604030504040204" charset="-128"/>
              <a:ea typeface="メイリオ" panose="020B0604030504040204" charset="-128"/>
            </a:endParaRPr>
          </a:p>
        </p:txBody>
      </p:sp>
      <p:sp>
        <p:nvSpPr>
          <p:cNvPr id="16" name="サブタイトル 2">
            <a:extLst>
              <a:ext uri="{FF2B5EF4-FFF2-40B4-BE49-F238E27FC236}">
                <a16:creationId xmlns:a16="http://schemas.microsoft.com/office/drawing/2014/main" id="{B9CA06D1-9D0A-C781-4BA3-F1A856EDA1F1}"/>
              </a:ext>
            </a:extLst>
          </p:cNvPr>
          <p:cNvSpPr>
            <a:spLocks noGrp="1"/>
          </p:cNvSpPr>
          <p:nvPr/>
        </p:nvSpPr>
        <p:spPr>
          <a:xfrm>
            <a:off x="2656579" y="5525730"/>
            <a:ext cx="3479417" cy="64262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●オホーツクエリアのバリアフリー情報</a:t>
            </a:r>
            <a:endParaRPr lang="en-US" altLang="ja-JP" sz="1200" dirty="0">
              <a:ln w="10160">
                <a:noFill/>
                <a:prstDash val="solid"/>
              </a:ln>
              <a:latin typeface="メイリオ" panose="020B0604030504040204" charset="-128"/>
              <a:ea typeface="メイリオ" panose="020B0604030504040204" charset="-128"/>
            </a:endParaRPr>
          </a:p>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●バリアフリー観光コースのご提案　　　　</a:t>
            </a:r>
            <a:endParaRPr lang="ja-JP" altLang="en-US" sz="1200" b="1" dirty="0">
              <a:ln w="10160">
                <a:noFill/>
                <a:prstDash val="solid"/>
              </a:ln>
              <a:latin typeface="メイリオ" panose="020B0604030504040204" charset="-128"/>
              <a:ea typeface="メイリオ" panose="020B0604030504040204" charset="-128"/>
            </a:endParaRPr>
          </a:p>
        </p:txBody>
      </p:sp>
      <p:sp>
        <p:nvSpPr>
          <p:cNvPr id="17" name="サブタイトル 2">
            <a:extLst>
              <a:ext uri="{FF2B5EF4-FFF2-40B4-BE49-F238E27FC236}">
                <a16:creationId xmlns:a16="http://schemas.microsoft.com/office/drawing/2014/main" id="{FDB95F9E-FBF5-F39C-E765-93623CB59E03}"/>
              </a:ext>
            </a:extLst>
          </p:cNvPr>
          <p:cNvSpPr>
            <a:spLocks noGrp="1"/>
          </p:cNvSpPr>
          <p:nvPr/>
        </p:nvSpPr>
        <p:spPr>
          <a:xfrm>
            <a:off x="55319" y="5526412"/>
            <a:ext cx="2720929" cy="642620"/>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●車いす・ベビーカー等の貸出 　　　　　　　　　</a:t>
            </a:r>
            <a:endParaRPr lang="en-US" altLang="ja-JP" sz="1200" dirty="0">
              <a:ln w="10160">
                <a:noFill/>
                <a:prstDash val="solid"/>
              </a:ln>
              <a:latin typeface="メイリオ" panose="020B0604030504040204" charset="-128"/>
              <a:ea typeface="メイリオ" panose="020B0604030504040204" charset="-128"/>
            </a:endParaRPr>
          </a:p>
          <a:p>
            <a:pPr algn="l">
              <a:lnSpc>
                <a:spcPct val="1000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●筆談具を常設しております 　</a:t>
            </a:r>
            <a:endParaRPr lang="ja-JP" altLang="en-US" sz="1200" b="1" dirty="0">
              <a:ln w="10160">
                <a:noFill/>
                <a:prstDash val="solid"/>
              </a:ln>
              <a:latin typeface="メイリオ" panose="020B0604030504040204" charset="-128"/>
              <a:ea typeface="メイリオ" panose="020B0604030504040204" charset="-128"/>
            </a:endParaRPr>
          </a:p>
        </p:txBody>
      </p:sp>
      <p:sp>
        <p:nvSpPr>
          <p:cNvPr id="18" name="サブタイトル 2">
            <a:extLst>
              <a:ext uri="{FF2B5EF4-FFF2-40B4-BE49-F238E27FC236}">
                <a16:creationId xmlns:a16="http://schemas.microsoft.com/office/drawing/2014/main" id="{F4486889-29B3-7751-45C2-3516EDA83675}"/>
              </a:ext>
            </a:extLst>
          </p:cNvPr>
          <p:cNvSpPr>
            <a:spLocks noGrp="1"/>
          </p:cNvSpPr>
          <p:nvPr/>
        </p:nvSpPr>
        <p:spPr>
          <a:xfrm>
            <a:off x="3122825" y="6515196"/>
            <a:ext cx="5365087" cy="342804"/>
          </a:xfrm>
          <a:prstGeom prst="rect">
            <a:avLst/>
          </a:prstGeom>
          <a:no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500"/>
              </a:lnSpc>
              <a:defRPr sz="2000">
                <a:solidFill>
                  <a:srgbClr val="000000"/>
                </a:solidFill>
                <a:latin typeface="Arial"/>
              </a:defRPr>
            </a:pPr>
            <a:r>
              <a:rPr lang="ja-JP" altLang="en-US" sz="1200" dirty="0">
                <a:ln w="10160">
                  <a:noFill/>
                  <a:prstDash val="solid"/>
                </a:ln>
                <a:latin typeface="メイリオ" panose="020B0604030504040204" charset="-128"/>
                <a:ea typeface="メイリオ" panose="020B0604030504040204" charset="-128"/>
              </a:rPr>
              <a:t>北海道紋別郡滝上町旭町道の駅２</a:t>
            </a:r>
            <a:r>
              <a:rPr lang="en-US" altLang="ja-JP" sz="1200" dirty="0">
                <a:ln w="10160">
                  <a:noFill/>
                  <a:prstDash val="solid"/>
                </a:ln>
                <a:latin typeface="メイリオ" panose="020B0604030504040204" charset="-128"/>
                <a:ea typeface="メイリオ" panose="020B0604030504040204" charset="-128"/>
              </a:rPr>
              <a:t>F</a:t>
            </a:r>
            <a:r>
              <a:rPr lang="ja-JP" altLang="en-US" sz="1200" dirty="0">
                <a:ln w="10160">
                  <a:noFill/>
                  <a:prstDash val="solid"/>
                </a:ln>
                <a:latin typeface="メイリオ" panose="020B0604030504040204" charset="-128"/>
                <a:ea typeface="メイリオ" panose="020B0604030504040204" charset="-128"/>
              </a:rPr>
              <a:t>（滝上町観光協会内）　</a:t>
            </a:r>
            <a:endParaRPr lang="en-US" altLang="ja-JP" sz="1200" dirty="0">
              <a:ln w="10160">
                <a:noFill/>
                <a:prstDash val="solid"/>
              </a:ln>
              <a:latin typeface="メイリオ" panose="020B0604030504040204" charset="-128"/>
              <a:ea typeface="メイリオ" panose="020B0604030504040204" charset="-128"/>
            </a:endParaRPr>
          </a:p>
          <a:p>
            <a:pPr algn="l">
              <a:lnSpc>
                <a:spcPts val="500"/>
              </a:lnSpc>
              <a:defRPr sz="2000">
                <a:solidFill>
                  <a:srgbClr val="000000"/>
                </a:solidFill>
                <a:latin typeface="Arial"/>
              </a:defRPr>
            </a:pPr>
            <a:r>
              <a:rPr lang="en-US" altLang="ja-JP" sz="1200" dirty="0">
                <a:ln w="10160">
                  <a:noFill/>
                  <a:prstDash val="solid"/>
                </a:ln>
                <a:latin typeface="メイリオ" panose="020B0604030504040204" charset="-128"/>
                <a:ea typeface="メイリオ" panose="020B0604030504040204" charset="-128"/>
                <a:sym typeface="+mn-ea"/>
              </a:rPr>
              <a:t>TEL</a:t>
            </a:r>
            <a:r>
              <a:rPr lang="ja-JP" altLang="en-US" sz="1200" dirty="0">
                <a:ln w="10160">
                  <a:noFill/>
                  <a:prstDash val="solid"/>
                </a:ln>
                <a:latin typeface="メイリオ" panose="020B0604030504040204" charset="-128"/>
                <a:ea typeface="メイリオ" panose="020B0604030504040204" charset="-128"/>
                <a:sym typeface="+mn-ea"/>
              </a:rPr>
              <a:t>：</a:t>
            </a:r>
            <a:r>
              <a:rPr lang="en-US" altLang="ja-JP" sz="1200" dirty="0">
                <a:ln w="10160">
                  <a:noFill/>
                  <a:prstDash val="solid"/>
                </a:ln>
                <a:latin typeface="メイリオ" panose="020B0604030504040204" charset="-128"/>
                <a:ea typeface="メイリオ" panose="020B0604030504040204" charset="-128"/>
                <a:sym typeface="+mn-ea"/>
              </a:rPr>
              <a:t>0158-29-2730</a:t>
            </a:r>
            <a:r>
              <a:rPr lang="ja-JP" altLang="en-US" sz="1200" dirty="0">
                <a:ln w="10160">
                  <a:noFill/>
                  <a:prstDash val="solid"/>
                </a:ln>
                <a:latin typeface="メイリオ" panose="020B0604030504040204" charset="-128"/>
                <a:ea typeface="メイリオ" panose="020B0604030504040204" charset="-128"/>
                <a:sym typeface="+mn-ea"/>
              </a:rPr>
              <a:t>　</a:t>
            </a:r>
            <a:r>
              <a:rPr lang="en-US" altLang="ja-JP" sz="1200" dirty="0" err="1">
                <a:ln w="10160">
                  <a:noFill/>
                  <a:prstDash val="solid"/>
                </a:ln>
                <a:latin typeface="メイリオ" panose="020B0604030504040204" charset="-128"/>
                <a:ea typeface="メイリオ" panose="020B0604030504040204" charset="-128"/>
                <a:sym typeface="+mn-ea"/>
              </a:rPr>
              <a:t>MAIL:info</a:t>
            </a:r>
            <a:r>
              <a:rPr lang="ja-JP" altLang="en-US" sz="1200" dirty="0">
                <a:ln w="10160">
                  <a:noFill/>
                  <a:prstDash val="solid"/>
                </a:ln>
                <a:latin typeface="メイリオ" panose="020B0604030504040204" charset="-128"/>
                <a:ea typeface="メイリオ" panose="020B0604030504040204" charset="-128"/>
                <a:sym typeface="+mn-ea"/>
              </a:rPr>
              <a:t>＠</a:t>
            </a:r>
            <a:r>
              <a:rPr lang="en-US" altLang="ja-JP" sz="1200" dirty="0">
                <a:ln w="10160">
                  <a:noFill/>
                  <a:prstDash val="solid"/>
                </a:ln>
                <a:latin typeface="メイリオ" panose="020B0604030504040204" charset="-128"/>
                <a:ea typeface="メイリオ" panose="020B0604030504040204" charset="-128"/>
                <a:sym typeface="+mn-ea"/>
              </a:rPr>
              <a:t>takinoue.com</a:t>
            </a:r>
            <a:r>
              <a:rPr lang="ja-JP" altLang="en-US" sz="1200" dirty="0">
                <a:ln w="10160">
                  <a:noFill/>
                  <a:prstDash val="solid"/>
                </a:ln>
                <a:latin typeface="メイリオ" panose="020B0604030504040204" charset="-128"/>
                <a:ea typeface="メイリオ" panose="020B0604030504040204" charset="-128"/>
                <a:sym typeface="+mn-ea"/>
              </a:rPr>
              <a:t>　</a:t>
            </a:r>
            <a:endParaRPr lang="en-US" altLang="ja-JP" sz="1200" dirty="0">
              <a:ln w="10160">
                <a:noFill/>
                <a:prstDash val="solid"/>
              </a:ln>
              <a:latin typeface="メイリオ" panose="020B0604030504040204" charset="-128"/>
              <a:ea typeface="メイリオ" panose="020B0604030504040204" charset="-128"/>
            </a:endParaRPr>
          </a:p>
        </p:txBody>
      </p:sp>
      <p:pic>
        <p:nvPicPr>
          <p:cNvPr id="19" name="図 18">
            <a:extLst>
              <a:ext uri="{FF2B5EF4-FFF2-40B4-BE49-F238E27FC236}">
                <a16:creationId xmlns:a16="http://schemas.microsoft.com/office/drawing/2014/main" id="{DBB88886-32FA-3BAB-0340-1F6B4DC0565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237599" y="6263916"/>
            <a:ext cx="1690506" cy="600453"/>
          </a:xfrm>
          <a:prstGeom prst="rect">
            <a:avLst/>
          </a:prstGeom>
          <a:solidFill>
            <a:srgbClr val="B6E1E9"/>
          </a:solidFill>
        </p:spPr>
      </p:pic>
    </p:spTree>
    <p:extLst>
      <p:ext uri="{BB962C8B-B14F-4D97-AF65-F5344CB8AC3E}">
        <p14:creationId xmlns:p14="http://schemas.microsoft.com/office/powerpoint/2010/main" val="8453677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393</TotalTime>
  <Words>625</Words>
  <Application>Microsoft Office PowerPoint</Application>
  <PresentationFormat>A4 210 x 297 mm</PresentationFormat>
  <Paragraphs>55</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UD デジタル 教科書体 NK-R</vt:lpstr>
      <vt:lpstr>メイリオ</vt:lpstr>
      <vt:lpstr>ADLaM Display</vt:lpstr>
      <vt:lpstr>Aptos</vt:lpstr>
      <vt:lpstr>Aptos Display</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滝上町観光協会</dc:creator>
  <cp:lastModifiedBy>役場 滝上町</cp:lastModifiedBy>
  <cp:revision>9</cp:revision>
  <dcterms:created xsi:type="dcterms:W3CDTF">2025-06-19T00:21:54Z</dcterms:created>
  <dcterms:modified xsi:type="dcterms:W3CDTF">2025-07-17T02:54:52Z</dcterms:modified>
</cp:coreProperties>
</file>