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149" y="5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02E80C-7B9E-43D8-BE94-AC28ED10D49A}" type="doc">
      <dgm:prSet loTypeId="urn:microsoft.com/office/officeart/2009/3/layout/SubStepProcess" loCatId="process" qsTypeId="urn:microsoft.com/office/officeart/2005/8/quickstyle/3d9" qsCatId="3D" csTypeId="urn:microsoft.com/office/officeart/2005/8/colors/accent2_1" csCatId="accent2" phldr="1"/>
      <dgm:spPr/>
      <dgm:t>
        <a:bodyPr/>
        <a:lstStyle/>
        <a:p>
          <a:endParaRPr kumimoji="1" lang="ja-JP" altLang="en-US"/>
        </a:p>
      </dgm:t>
    </dgm:pt>
    <dgm:pt modelId="{730E8497-4962-4521-B118-2F110027F2B5}">
      <dgm:prSet phldrT="[テキスト]" custT="1"/>
      <dgm:spPr/>
      <dgm:t>
        <a:bodyPr/>
        <a:lstStyle/>
        <a:p>
          <a:r>
            <a:rPr kumimoji="1" lang="en-US" altLang="ja-JP" sz="2400" dirty="0">
              <a:solidFill>
                <a:srgbClr val="FF0000"/>
              </a:solidFill>
            </a:rPr>
            <a:t>DAY</a:t>
          </a:r>
          <a:r>
            <a:rPr kumimoji="1" lang="ja-JP" altLang="en-US" sz="2400" dirty="0">
              <a:solidFill>
                <a:srgbClr val="FF0000"/>
              </a:solidFill>
            </a:rPr>
            <a:t>１</a:t>
          </a:r>
        </a:p>
      </dgm:t>
    </dgm:pt>
    <dgm:pt modelId="{2F982727-F271-45BA-BC73-490715AA6503}" type="parTrans" cxnId="{1266B26E-A82B-482E-9998-1B3F7038F75E}">
      <dgm:prSet/>
      <dgm:spPr/>
      <dgm:t>
        <a:bodyPr/>
        <a:lstStyle/>
        <a:p>
          <a:endParaRPr kumimoji="1" lang="ja-JP" altLang="en-US"/>
        </a:p>
      </dgm:t>
    </dgm:pt>
    <dgm:pt modelId="{6D39437D-D7C5-46C7-88F9-6B82EA6B93A3}" type="sibTrans" cxnId="{1266B26E-A82B-482E-9998-1B3F7038F75E}">
      <dgm:prSet/>
      <dgm:spPr/>
      <dgm:t>
        <a:bodyPr/>
        <a:lstStyle/>
        <a:p>
          <a:endParaRPr kumimoji="1" lang="ja-JP" altLang="en-US"/>
        </a:p>
      </dgm:t>
    </dgm:pt>
    <dgm:pt modelId="{FBFCBE6E-A58A-42D7-A2D0-025649329352}">
      <dgm:prSet phldrT="[テキスト]" custT="1"/>
      <dgm:spPr/>
      <dgm:t>
        <a:bodyPr/>
        <a:lstStyle/>
        <a:p>
          <a:r>
            <a:rPr kumimoji="1" lang="en-US" altLang="ja-JP" sz="2400" dirty="0">
              <a:solidFill>
                <a:srgbClr val="FF0000"/>
              </a:solidFill>
            </a:rPr>
            <a:t>DAY2</a:t>
          </a:r>
        </a:p>
      </dgm:t>
    </dgm:pt>
    <dgm:pt modelId="{DB3275DC-79B1-4269-A66A-43CF5CBEBF97}" type="parTrans" cxnId="{B2774FF0-ECC2-4620-BDC1-6315B7BC1921}">
      <dgm:prSet/>
      <dgm:spPr/>
      <dgm:t>
        <a:bodyPr/>
        <a:lstStyle/>
        <a:p>
          <a:endParaRPr kumimoji="1" lang="ja-JP" altLang="en-US"/>
        </a:p>
      </dgm:t>
    </dgm:pt>
    <dgm:pt modelId="{4B422685-7F64-4022-A317-84659CE95972}" type="sibTrans" cxnId="{B2774FF0-ECC2-4620-BDC1-6315B7BC1921}">
      <dgm:prSet/>
      <dgm:spPr/>
      <dgm:t>
        <a:bodyPr/>
        <a:lstStyle/>
        <a:p>
          <a:endParaRPr kumimoji="1" lang="ja-JP" altLang="en-US"/>
        </a:p>
      </dgm:t>
    </dgm:pt>
    <dgm:pt modelId="{4492B1B9-D10D-4413-8790-1555DF579AB4}">
      <dgm:prSet phldrT="[テキスト]" custT="1"/>
      <dgm:spPr/>
      <dgm:t>
        <a:bodyPr/>
        <a:lstStyle/>
        <a:p>
          <a:r>
            <a:rPr kumimoji="1" lang="en-US" altLang="ja-JP" sz="2400" dirty="0">
              <a:solidFill>
                <a:srgbClr val="FF0000"/>
              </a:solidFill>
            </a:rPr>
            <a:t>DAY3</a:t>
          </a:r>
          <a:endParaRPr kumimoji="1" lang="ja-JP" altLang="en-US" sz="2400" dirty="0">
            <a:solidFill>
              <a:srgbClr val="FF0000"/>
            </a:solidFill>
          </a:endParaRPr>
        </a:p>
      </dgm:t>
    </dgm:pt>
    <dgm:pt modelId="{3B926D27-668E-43B4-BD02-0837FDE573A6}" type="parTrans" cxnId="{6C4F9066-CB3F-4299-BF7A-203655BF2B08}">
      <dgm:prSet/>
      <dgm:spPr/>
      <dgm:t>
        <a:bodyPr/>
        <a:lstStyle/>
        <a:p>
          <a:endParaRPr kumimoji="1" lang="ja-JP" altLang="en-US"/>
        </a:p>
      </dgm:t>
    </dgm:pt>
    <dgm:pt modelId="{8CA4DC03-E6D0-4692-A70C-8A15CAE56C15}" type="sibTrans" cxnId="{6C4F9066-CB3F-4299-BF7A-203655BF2B08}">
      <dgm:prSet/>
      <dgm:spPr/>
      <dgm:t>
        <a:bodyPr/>
        <a:lstStyle/>
        <a:p>
          <a:endParaRPr kumimoji="1" lang="ja-JP" altLang="en-US"/>
        </a:p>
      </dgm:t>
    </dgm:pt>
    <dgm:pt modelId="{2A364991-277F-4DC7-A7D9-B3C583AB4BA5}">
      <dgm:prSet phldrT="[テキスト]" custT="1"/>
      <dgm:spPr/>
      <dgm:t>
        <a:bodyPr/>
        <a:lstStyle/>
        <a:p>
          <a:r>
            <a:rPr kumimoji="1" lang="en-US" altLang="ja-JP" sz="2400" dirty="0">
              <a:solidFill>
                <a:srgbClr val="FF0000"/>
              </a:solidFill>
            </a:rPr>
            <a:t>DAY4</a:t>
          </a:r>
          <a:endParaRPr kumimoji="1" lang="ja-JP" altLang="en-US" sz="2400" dirty="0">
            <a:solidFill>
              <a:srgbClr val="FF0000"/>
            </a:solidFill>
          </a:endParaRPr>
        </a:p>
      </dgm:t>
    </dgm:pt>
    <dgm:pt modelId="{40AB1E95-298F-4388-9A4B-E98497E409FC}" type="parTrans" cxnId="{881BC73A-184E-4284-8F75-D2FE8711F679}">
      <dgm:prSet/>
      <dgm:spPr/>
      <dgm:t>
        <a:bodyPr/>
        <a:lstStyle/>
        <a:p>
          <a:endParaRPr kumimoji="1" lang="ja-JP" altLang="en-US"/>
        </a:p>
      </dgm:t>
    </dgm:pt>
    <dgm:pt modelId="{35ED2A1A-E899-4BE5-B45C-F176CDEE2A18}" type="sibTrans" cxnId="{881BC73A-184E-4284-8F75-D2FE8711F679}">
      <dgm:prSet/>
      <dgm:spPr/>
      <dgm:t>
        <a:bodyPr/>
        <a:lstStyle/>
        <a:p>
          <a:endParaRPr kumimoji="1" lang="ja-JP" altLang="en-US"/>
        </a:p>
      </dgm:t>
    </dgm:pt>
    <dgm:pt modelId="{2A559775-C4EF-46FB-B41E-8206A893AF8A}" type="pres">
      <dgm:prSet presAssocID="{2F02E80C-7B9E-43D8-BE94-AC28ED10D49A}" presName="Name0" presStyleCnt="0">
        <dgm:presLayoutVars>
          <dgm:chMax val="7"/>
          <dgm:dir/>
          <dgm:animOne val="branch"/>
        </dgm:presLayoutVars>
      </dgm:prSet>
      <dgm:spPr/>
    </dgm:pt>
    <dgm:pt modelId="{6ABC77F3-6F21-4CC0-A12A-5E33AE10D07A}" type="pres">
      <dgm:prSet presAssocID="{730E8497-4962-4521-B118-2F110027F2B5}" presName="parTx1" presStyleLbl="node1" presStyleIdx="0" presStyleCnt="4"/>
      <dgm:spPr/>
    </dgm:pt>
    <dgm:pt modelId="{A8D1831F-CD0E-4F8C-A965-ABB154FACBB8}" type="pres">
      <dgm:prSet presAssocID="{FBFCBE6E-A58A-42D7-A2D0-025649329352}" presName="parTx2" presStyleLbl="node1" presStyleIdx="1" presStyleCnt="4"/>
      <dgm:spPr/>
    </dgm:pt>
    <dgm:pt modelId="{FEDD7961-97F5-4710-B588-9C7B33995A61}" type="pres">
      <dgm:prSet presAssocID="{4492B1B9-D10D-4413-8790-1555DF579AB4}" presName="parTx3" presStyleLbl="node1" presStyleIdx="2" presStyleCnt="4"/>
      <dgm:spPr/>
    </dgm:pt>
    <dgm:pt modelId="{0B7573C9-865D-47D8-A6EC-4C562C304490}" type="pres">
      <dgm:prSet presAssocID="{2A364991-277F-4DC7-A7D9-B3C583AB4BA5}" presName="parTx4" presStyleLbl="node1" presStyleIdx="3" presStyleCnt="4" custLinFactNeighborX="1123" custLinFactNeighborY="2163"/>
      <dgm:spPr/>
    </dgm:pt>
  </dgm:ptLst>
  <dgm:cxnLst>
    <dgm:cxn modelId="{3952B601-461D-4D72-AE9E-E9296CD6158F}" type="presOf" srcId="{FBFCBE6E-A58A-42D7-A2D0-025649329352}" destId="{A8D1831F-CD0E-4F8C-A965-ABB154FACBB8}" srcOrd="0" destOrd="0" presId="urn:microsoft.com/office/officeart/2009/3/layout/SubStepProcess"/>
    <dgm:cxn modelId="{53803133-E49B-4577-8BAA-D23F7CD6C62B}" type="presOf" srcId="{4492B1B9-D10D-4413-8790-1555DF579AB4}" destId="{FEDD7961-97F5-4710-B588-9C7B33995A61}" srcOrd="0" destOrd="0" presId="urn:microsoft.com/office/officeart/2009/3/layout/SubStepProcess"/>
    <dgm:cxn modelId="{881BC73A-184E-4284-8F75-D2FE8711F679}" srcId="{2F02E80C-7B9E-43D8-BE94-AC28ED10D49A}" destId="{2A364991-277F-4DC7-A7D9-B3C583AB4BA5}" srcOrd="3" destOrd="0" parTransId="{40AB1E95-298F-4388-9A4B-E98497E409FC}" sibTransId="{35ED2A1A-E899-4BE5-B45C-F176CDEE2A18}"/>
    <dgm:cxn modelId="{6C4F9066-CB3F-4299-BF7A-203655BF2B08}" srcId="{2F02E80C-7B9E-43D8-BE94-AC28ED10D49A}" destId="{4492B1B9-D10D-4413-8790-1555DF579AB4}" srcOrd="2" destOrd="0" parTransId="{3B926D27-668E-43B4-BD02-0837FDE573A6}" sibTransId="{8CA4DC03-E6D0-4692-A70C-8A15CAE56C15}"/>
    <dgm:cxn modelId="{1266B26E-A82B-482E-9998-1B3F7038F75E}" srcId="{2F02E80C-7B9E-43D8-BE94-AC28ED10D49A}" destId="{730E8497-4962-4521-B118-2F110027F2B5}" srcOrd="0" destOrd="0" parTransId="{2F982727-F271-45BA-BC73-490715AA6503}" sibTransId="{6D39437D-D7C5-46C7-88F9-6B82EA6B93A3}"/>
    <dgm:cxn modelId="{72B624D7-B3BA-4C3D-AD11-A78300573646}" type="presOf" srcId="{2A364991-277F-4DC7-A7D9-B3C583AB4BA5}" destId="{0B7573C9-865D-47D8-A6EC-4C562C304490}" srcOrd="0" destOrd="0" presId="urn:microsoft.com/office/officeart/2009/3/layout/SubStepProcess"/>
    <dgm:cxn modelId="{2E6AABE2-646F-445C-8B86-1A29848CFF53}" type="presOf" srcId="{2F02E80C-7B9E-43D8-BE94-AC28ED10D49A}" destId="{2A559775-C4EF-46FB-B41E-8206A893AF8A}" srcOrd="0" destOrd="0" presId="urn:microsoft.com/office/officeart/2009/3/layout/SubStepProcess"/>
    <dgm:cxn modelId="{B2774FF0-ECC2-4620-BDC1-6315B7BC1921}" srcId="{2F02E80C-7B9E-43D8-BE94-AC28ED10D49A}" destId="{FBFCBE6E-A58A-42D7-A2D0-025649329352}" srcOrd="1" destOrd="0" parTransId="{DB3275DC-79B1-4269-A66A-43CF5CBEBF97}" sibTransId="{4B422685-7F64-4022-A317-84659CE95972}"/>
    <dgm:cxn modelId="{FCA2D2F9-79F9-4E73-8C34-091529FA3E87}" type="presOf" srcId="{730E8497-4962-4521-B118-2F110027F2B5}" destId="{6ABC77F3-6F21-4CC0-A12A-5E33AE10D07A}" srcOrd="0" destOrd="0" presId="urn:microsoft.com/office/officeart/2009/3/layout/SubStepProcess"/>
    <dgm:cxn modelId="{93590180-6761-4C63-9963-478463907CA9}" type="presParOf" srcId="{2A559775-C4EF-46FB-B41E-8206A893AF8A}" destId="{6ABC77F3-6F21-4CC0-A12A-5E33AE10D07A}" srcOrd="0" destOrd="0" presId="urn:microsoft.com/office/officeart/2009/3/layout/SubStepProcess"/>
    <dgm:cxn modelId="{975A17E1-D9EB-4CD0-A61A-8D0B24638B70}" type="presParOf" srcId="{2A559775-C4EF-46FB-B41E-8206A893AF8A}" destId="{A8D1831F-CD0E-4F8C-A965-ABB154FACBB8}" srcOrd="1" destOrd="0" presId="urn:microsoft.com/office/officeart/2009/3/layout/SubStepProcess"/>
    <dgm:cxn modelId="{AE138C43-70CD-4A6C-9292-9614B565AD44}" type="presParOf" srcId="{2A559775-C4EF-46FB-B41E-8206A893AF8A}" destId="{FEDD7961-97F5-4710-B588-9C7B33995A61}" srcOrd="2" destOrd="0" presId="urn:microsoft.com/office/officeart/2009/3/layout/SubStepProcess"/>
    <dgm:cxn modelId="{5AB8B5AD-4A4A-4761-B05A-F62CE716317E}" type="presParOf" srcId="{2A559775-C4EF-46FB-B41E-8206A893AF8A}" destId="{0B7573C9-865D-47D8-A6EC-4C562C304490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C77F3-6F21-4CC0-A12A-5E33AE10D07A}">
      <dsp:nvSpPr>
        <dsp:cNvPr id="0" name=""/>
        <dsp:cNvSpPr/>
      </dsp:nvSpPr>
      <dsp:spPr>
        <a:xfrm>
          <a:off x="455945" y="0"/>
          <a:ext cx="1463718" cy="1463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>
              <a:solidFill>
                <a:srgbClr val="FF0000"/>
              </a:solidFill>
            </a:rPr>
            <a:t>DAY</a:t>
          </a:r>
          <a:r>
            <a:rPr kumimoji="1" lang="ja-JP" altLang="en-US" sz="2400" kern="1200" dirty="0">
              <a:solidFill>
                <a:srgbClr val="FF0000"/>
              </a:solidFill>
            </a:rPr>
            <a:t>１</a:t>
          </a:r>
        </a:p>
      </dsp:txBody>
      <dsp:txXfrm>
        <a:off x="670302" y="214357"/>
        <a:ext cx="1035004" cy="1035004"/>
      </dsp:txXfrm>
    </dsp:sp>
    <dsp:sp modelId="{A8D1831F-CD0E-4F8C-A965-ABB154FACBB8}">
      <dsp:nvSpPr>
        <dsp:cNvPr id="0" name=""/>
        <dsp:cNvSpPr/>
      </dsp:nvSpPr>
      <dsp:spPr>
        <a:xfrm>
          <a:off x="1919663" y="0"/>
          <a:ext cx="1463718" cy="1463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>
              <a:solidFill>
                <a:srgbClr val="FF0000"/>
              </a:solidFill>
            </a:rPr>
            <a:t>DAY2</a:t>
          </a:r>
        </a:p>
      </dsp:txBody>
      <dsp:txXfrm>
        <a:off x="2134020" y="214357"/>
        <a:ext cx="1035004" cy="1035004"/>
      </dsp:txXfrm>
    </dsp:sp>
    <dsp:sp modelId="{FEDD7961-97F5-4710-B588-9C7B33995A61}">
      <dsp:nvSpPr>
        <dsp:cNvPr id="0" name=""/>
        <dsp:cNvSpPr/>
      </dsp:nvSpPr>
      <dsp:spPr>
        <a:xfrm>
          <a:off x="3383381" y="0"/>
          <a:ext cx="1463718" cy="1463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>
              <a:solidFill>
                <a:srgbClr val="FF0000"/>
              </a:solidFill>
            </a:rPr>
            <a:t>DAY3</a:t>
          </a:r>
          <a:endParaRPr kumimoji="1" lang="ja-JP" altLang="en-US" sz="2400" kern="1200" dirty="0">
            <a:solidFill>
              <a:srgbClr val="FF0000"/>
            </a:solidFill>
          </a:endParaRPr>
        </a:p>
      </dsp:txBody>
      <dsp:txXfrm>
        <a:off x="3597738" y="214357"/>
        <a:ext cx="1035004" cy="1035004"/>
      </dsp:txXfrm>
    </dsp:sp>
    <dsp:sp modelId="{0B7573C9-865D-47D8-A6EC-4C562C304490}">
      <dsp:nvSpPr>
        <dsp:cNvPr id="0" name=""/>
        <dsp:cNvSpPr/>
      </dsp:nvSpPr>
      <dsp:spPr>
        <a:xfrm>
          <a:off x="4863536" y="0"/>
          <a:ext cx="1463718" cy="1463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>
              <a:solidFill>
                <a:srgbClr val="FF0000"/>
              </a:solidFill>
            </a:rPr>
            <a:t>DAY4</a:t>
          </a:r>
          <a:endParaRPr kumimoji="1" lang="ja-JP" altLang="en-US" sz="2400" kern="1200" dirty="0">
            <a:solidFill>
              <a:srgbClr val="FF0000"/>
            </a:solidFill>
          </a:endParaRPr>
        </a:p>
      </dsp:txBody>
      <dsp:txXfrm>
        <a:off x="5077893" y="214357"/>
        <a:ext cx="1035004" cy="1035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6F09-A468-447E-87C5-386EC616E694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0DC7-F0D4-4942-9F48-2453BA8F7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63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6F09-A468-447E-87C5-386EC616E694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0DC7-F0D4-4942-9F48-2453BA8F7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48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6F09-A468-447E-87C5-386EC616E694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0DC7-F0D4-4942-9F48-2453BA8F7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74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6F09-A468-447E-87C5-386EC616E694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0DC7-F0D4-4942-9F48-2453BA8F7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74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6F09-A468-447E-87C5-386EC616E694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0DC7-F0D4-4942-9F48-2453BA8F7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4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6F09-A468-447E-87C5-386EC616E694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0DC7-F0D4-4942-9F48-2453BA8F7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18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6F09-A468-447E-87C5-386EC616E694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0DC7-F0D4-4942-9F48-2453BA8F7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35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6F09-A468-447E-87C5-386EC616E694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0DC7-F0D4-4942-9F48-2453BA8F7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36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6F09-A468-447E-87C5-386EC616E694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0DC7-F0D4-4942-9F48-2453BA8F7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79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6F09-A468-447E-87C5-386EC616E694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0DC7-F0D4-4942-9F48-2453BA8F7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93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6F09-A468-447E-87C5-386EC616E694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0DC7-F0D4-4942-9F48-2453BA8F7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78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16F09-A468-447E-87C5-386EC616E694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50DC7-F0D4-4942-9F48-2453BA8F7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76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arrival.gov.kh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" y="3692096"/>
            <a:ext cx="1607922" cy="97140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7"/>
            <a:ext cx="6849926" cy="368960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0" y="11388"/>
            <a:ext cx="6741368" cy="163121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en-US" altLang="ja-JP" sz="2400" dirty="0">
              <a:ln w="3175"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kumimoji="1" lang="ja-JP" altLang="en-US" sz="4000" dirty="0">
                <a:ln w="31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カンボジア</a:t>
            </a:r>
            <a:endParaRPr kumimoji="1" lang="en-US" altLang="ja-JP" sz="4000" dirty="0">
              <a:ln w="3175">
                <a:solidFill>
                  <a:schemeClr val="bg1">
                    <a:lumMod val="85000"/>
                  </a:schemeClr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ja-JP" altLang="en-US" sz="3600" b="1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3780543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カンボジア王国　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基礎データ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Kingdom of Cambodia</a:t>
            </a:r>
          </a:p>
          <a:p>
            <a:pPr algn="ctr"/>
            <a:endParaRPr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名称：カンボジア王国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面積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181,035 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㎢  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日本の約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％）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人口：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1,720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万人 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(2022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国連人口基金）　　　　　　　　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首都：プノンペン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時差：日本時間　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-2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　　  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宗教：仏教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通貨：リエル 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(Riel/KHR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と表示）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実質の流通はアメリカドル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主要産業：農業（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GDP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24.3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工業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GDP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39.2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％）</a:t>
            </a: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サービス業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GDP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36.4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％）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平均気温：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28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℃　乾季：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月～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57" y="8023036"/>
            <a:ext cx="828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5C16C4D-39BD-4557-B6AF-773B80C8FA60}"/>
              </a:ext>
            </a:extLst>
          </p:cNvPr>
          <p:cNvSpPr txBox="1"/>
          <p:nvPr/>
        </p:nvSpPr>
        <p:spPr>
          <a:xfrm>
            <a:off x="48824" y="6465168"/>
            <a:ext cx="6760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p"/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    </a:t>
            </a:r>
            <a:r>
              <a:rPr lang="ja-JP" altLang="en-US" sz="14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カンボジア入国について 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2024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29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日現在）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p"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観光査証・渡航認証：必要　 観光査証の滞在可能日数は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p"/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p"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旅券残存有効期間　：入国時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か月以上必要（シングル）。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2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マルチプルは取得査証により入国時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年・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年・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年＋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か月以上必要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2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（周遊の場合、旅券残存有効期間は全ての訪問国の条件を満たすこと）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p"/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E/D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カード：　　　　要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アンコール・シェムリアップ国際空港、プノンペン国際空港等で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カードおよび税関・検疫手続きはオンライン申請が可能。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lang="en-US" altLang="ja-JP" sz="1400" b="0" i="0" u="none" strike="noStrike" dirty="0">
                <a:solidFill>
                  <a:srgbClr val="23527C"/>
                </a:solidFill>
                <a:effectLst/>
                <a:highlight>
                  <a:srgbClr val="FFFFFF"/>
                </a:highlight>
                <a:latin typeface="ヒラギノ角ゴ ProN W3"/>
                <a:hlinkClick r:id="rId5"/>
              </a:rPr>
              <a:t>https://www.arrival.gov.kh/</a:t>
            </a:r>
            <a:endParaRPr lang="en-US" altLang="ja-JP" sz="1400" b="0" i="0" u="none" strike="noStrike" dirty="0">
              <a:solidFill>
                <a:srgbClr val="23527C"/>
              </a:solidFill>
              <a:effectLst/>
              <a:highlight>
                <a:srgbClr val="FFFFFF"/>
              </a:highlight>
              <a:latin typeface="ヒラギノ角ゴ ProN W3"/>
            </a:endParaRPr>
          </a:p>
          <a:p>
            <a:r>
              <a:rPr lang="en-US" altLang="ja-JP" sz="1400" dirty="0">
                <a:solidFill>
                  <a:srgbClr val="23527C"/>
                </a:solidFill>
                <a:highlight>
                  <a:srgbClr val="FFFFFF"/>
                </a:highlight>
                <a:latin typeface="ヒラギノ角ゴ ProN W3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1400" dirty="0">
                <a:solidFill>
                  <a:srgbClr val="23527C"/>
                </a:solidFill>
                <a:highlight>
                  <a:srgbClr val="FFFFFF"/>
                </a:highlight>
                <a:latin typeface="ヒラギノ角ゴ ProN W3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lang="en-US" altLang="ja-JP" sz="12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※2024</a:t>
            </a:r>
            <a:r>
              <a:rPr lang="ja-JP" altLang="en-US" sz="12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2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12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月以降本格運用開始、オンライン手続きに一本化の予定。</a:t>
            </a:r>
            <a:endParaRPr lang="en-US" altLang="ja-JP" sz="1200" dirty="0">
              <a:highlight>
                <a:srgbClr val="FFFFFF"/>
              </a:highligh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200" dirty="0">
              <a:highlight>
                <a:srgbClr val="FFFFFF"/>
              </a:highligh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 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シェムリアップは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2023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月に新しい国際空港がオープンしました。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空港コードは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SAI 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です（以前の空港のコードは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REP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p"/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EA0E55D-1522-A2A5-2994-39FFDBA0FD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8890" y="4211081"/>
            <a:ext cx="1728192" cy="17223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91E3FED-72BB-5347-81D0-D49E0C809B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632" y="2856942"/>
            <a:ext cx="863154" cy="86315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D1300F1-0AD9-C645-3278-7579CC9550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6393" y="2624721"/>
            <a:ext cx="17049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3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図表 1"/>
          <p:cNvGraphicFramePr/>
          <p:nvPr>
            <p:extLst>
              <p:ext uri="{D42A27DB-BD31-4B8C-83A1-F6EECF244321}">
                <p14:modId xmlns:p14="http://schemas.microsoft.com/office/powerpoint/2010/main" val="3367630336"/>
              </p:ext>
            </p:extLst>
          </p:nvPr>
        </p:nvGraphicFramePr>
        <p:xfrm>
          <a:off x="-147019" y="278779"/>
          <a:ext cx="6766762" cy="1463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97016" y="121940"/>
            <a:ext cx="6667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世界遺産をめぐる</a:t>
            </a:r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MODEL PLAN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シェムリアップ　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アンコール地区 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泊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AFEF2BC2-135D-4787-AA39-59D51180D17A}"/>
              </a:ext>
            </a:extLst>
          </p:cNvPr>
          <p:cNvGrpSpPr/>
          <p:nvPr/>
        </p:nvGrpSpPr>
        <p:grpSpPr>
          <a:xfrm>
            <a:off x="1728016" y="1797542"/>
            <a:ext cx="1800419" cy="1139687"/>
            <a:chOff x="1627805" y="1797089"/>
            <a:chExt cx="1800419" cy="1139687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1664028" y="1821116"/>
              <a:ext cx="17641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</a:t>
              </a:r>
              <a:r>
                <a:rPr kumimoji="1"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9:00</a:t>
              </a:r>
              <a:r>
                <a:rPr kumimoji="1" lang="ja-JP" altLang="en-US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アンコールトム遺跡観光</a:t>
              </a:r>
              <a:endPara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11:00 </a:t>
              </a:r>
              <a:r>
                <a:rPr lang="ja-JP" altLang="en-US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タ・プローム遺跡観光</a:t>
              </a:r>
              <a:endPara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kumimoji="1" lang="ja-JP" altLang="en-US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昼食はクメール料理</a:t>
              </a:r>
              <a:endPara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～ホテルに戻り</a:t>
              </a:r>
              <a:r>
                <a:rPr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</a:t>
              </a:r>
              <a:r>
                <a:rPr lang="ja-JP" altLang="en-US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時間休憩～</a:t>
              </a:r>
              <a:endPara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15:00</a:t>
              </a:r>
              <a:r>
                <a:rPr lang="ja-JP" altLang="en-US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アンコールワット遺跡観光</a:t>
              </a:r>
              <a:endPara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　夕陽鑑賞</a:t>
              </a:r>
              <a:endPara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　</a:t>
              </a:r>
              <a:endPara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1627805" y="1797089"/>
              <a:ext cx="995" cy="1139687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1636751" y="2936776"/>
              <a:ext cx="1344299" cy="0"/>
            </a:xfrm>
            <a:prstGeom prst="line">
              <a:avLst/>
            </a:prstGeom>
            <a:ln w="6350">
              <a:solidFill>
                <a:srgbClr val="FF0000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テキスト ボックス 21"/>
          <p:cNvSpPr txBox="1"/>
          <p:nvPr/>
        </p:nvSpPr>
        <p:spPr>
          <a:xfrm>
            <a:off x="4846192" y="1577801"/>
            <a:ext cx="10801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早朝　日本へ到着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3" name="直線コネクタ 22"/>
          <p:cNvCxnSpPr>
            <a:cxnSpLocks/>
          </p:cNvCxnSpPr>
          <p:nvPr/>
        </p:nvCxnSpPr>
        <p:spPr>
          <a:xfrm>
            <a:off x="4813888" y="1361220"/>
            <a:ext cx="0" cy="770892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4813888" y="2132112"/>
            <a:ext cx="792088" cy="0"/>
          </a:xfrm>
          <a:prstGeom prst="line">
            <a:avLst/>
          </a:prstGeom>
          <a:ln w="6350">
            <a:solidFill>
              <a:srgbClr val="FF0000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59FC6BBC-7997-45D3-8F76-E5AF2A97EA69}"/>
              </a:ext>
            </a:extLst>
          </p:cNvPr>
          <p:cNvGrpSpPr/>
          <p:nvPr/>
        </p:nvGrpSpPr>
        <p:grpSpPr>
          <a:xfrm>
            <a:off x="3356992" y="1473527"/>
            <a:ext cx="2115561" cy="1244202"/>
            <a:chOff x="3270691" y="1485122"/>
            <a:chExt cx="2115561" cy="1244202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3370028" y="1621328"/>
              <a:ext cx="201622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5:00</a:t>
              </a:r>
              <a:r>
                <a:rPr kumimoji="1" lang="ja-JP" altLang="en-US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アンコールワット遺跡観光</a:t>
              </a:r>
              <a:endPara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 日の出鑑賞</a:t>
              </a:r>
              <a:endPara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8:00</a:t>
              </a:r>
              <a:r>
                <a:rPr lang="ja-JP" altLang="en-US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ホテル帰着</a:t>
              </a:r>
              <a:endPara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kumimoji="1" lang="ja-JP" altLang="en-US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 出発まで自由行動</a:t>
              </a:r>
              <a:endPara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</a:t>
              </a:r>
              <a:endPara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kumimoji="1"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OP</a:t>
              </a:r>
              <a:r>
                <a:rPr lang="ja-JP" altLang="en-US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）・クメールマッサージ</a:t>
              </a:r>
              <a:endPara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 ・バンテアイスレイ遺跡観光</a:t>
              </a:r>
              <a:endPara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夕刻　空港着、チェックイン</a:t>
              </a:r>
              <a:endPara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日本に向け出発</a:t>
              </a:r>
              <a:endPara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3270691" y="1485122"/>
              <a:ext cx="7951" cy="1232087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3272499" y="2717799"/>
              <a:ext cx="1344299" cy="0"/>
            </a:xfrm>
            <a:prstGeom prst="line">
              <a:avLst/>
            </a:prstGeom>
            <a:ln w="6350">
              <a:solidFill>
                <a:srgbClr val="FF0000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AB877DCD-5DE5-40E4-BD46-CE19D5A2595B}"/>
              </a:ext>
            </a:extLst>
          </p:cNvPr>
          <p:cNvGrpSpPr/>
          <p:nvPr/>
        </p:nvGrpSpPr>
        <p:grpSpPr>
          <a:xfrm>
            <a:off x="69861" y="1995085"/>
            <a:ext cx="1691290" cy="1044730"/>
            <a:chOff x="17469" y="2025933"/>
            <a:chExt cx="1691290" cy="1044730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17469" y="2218504"/>
              <a:ext cx="169129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朝、 日本発シェムリアップへ</a:t>
              </a:r>
              <a:endPara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</a:t>
              </a:r>
              <a:endPara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日本主要都市より出発</a:t>
              </a:r>
              <a:endPara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kumimoji="1" lang="ja-JP" altLang="en-US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ベトナム都市またはバンコク乗換</a:t>
              </a:r>
              <a:r>
                <a:rPr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 </a:t>
              </a:r>
            </a:p>
            <a:p>
              <a:r>
                <a:rPr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(</a:t>
              </a:r>
              <a:r>
                <a:rPr lang="ja-JP" altLang="en-US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復路も同ルート）</a:t>
              </a:r>
              <a:endPara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夕刻　シェムリアップ着</a:t>
              </a:r>
              <a:endPara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5" name="直線コネクタ 4"/>
            <p:cNvCxnSpPr>
              <a:cxnSpLocks/>
            </p:cNvCxnSpPr>
            <p:nvPr/>
          </p:nvCxnSpPr>
          <p:spPr>
            <a:xfrm flipH="1">
              <a:off x="36673" y="2025933"/>
              <a:ext cx="7951" cy="104473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44624" y="3070663"/>
              <a:ext cx="1344299" cy="0"/>
            </a:xfrm>
            <a:prstGeom prst="line">
              <a:avLst/>
            </a:prstGeom>
            <a:ln w="63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テキスト ボックス 39"/>
          <p:cNvSpPr txBox="1"/>
          <p:nvPr/>
        </p:nvSpPr>
        <p:spPr>
          <a:xfrm rot="20700000">
            <a:off x="481539" y="1489907"/>
            <a:ext cx="1337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移動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 rot="20752248">
            <a:off x="2001857" y="1250498"/>
            <a:ext cx="1337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世界遺産観光</a:t>
            </a:r>
            <a:endParaRPr kumimoji="1" lang="en-US" altLang="ja-JP" sz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 rot="20653104">
            <a:off x="3404397" y="974235"/>
            <a:ext cx="140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オプション</a:t>
            </a:r>
            <a:endParaRPr kumimoji="1" lang="en-US" altLang="ja-JP" sz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夜、移動</a:t>
            </a:r>
            <a:endParaRPr kumimoji="1" lang="en-US" altLang="ja-JP" sz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7207" y="3142630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HOTEL CHOICE</a:t>
            </a:r>
            <a:endParaRPr kumimoji="1" lang="ja-JP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451312" y="3544198"/>
            <a:ext cx="3074032" cy="353943"/>
          </a:xfrm>
          <a:prstGeom prst="rect">
            <a:avLst/>
          </a:prstGeom>
          <a:noFill/>
          <a:effectLst>
            <a:glow rad="635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ソカシェムリアップリゾート＆コンベンション</a:t>
            </a:r>
            <a:endParaRPr kumimoji="1"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Sokha Siem Reap Resort&amp;Convention</a:t>
            </a:r>
            <a:endParaRPr kumimoji="1" lang="ja-JP" altLang="en-US" sz="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4624" y="3544198"/>
            <a:ext cx="3384376" cy="507831"/>
          </a:xfrm>
          <a:prstGeom prst="rect">
            <a:avLst/>
          </a:prstGeom>
          <a:noFill/>
          <a:effectLst>
            <a:glow rad="635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ソフィテル・アンコール・プーキットラゴルフ</a:t>
            </a:r>
            <a:endParaRPr kumimoji="1"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＆スパリゾートホテル</a:t>
            </a:r>
            <a:endParaRPr kumimoji="1"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Sofitel Angkor Phokeethra Golf &amp; Spa Resort hotel</a:t>
            </a:r>
            <a:endParaRPr kumimoji="1" lang="ja-JP" altLang="en-US" sz="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4624" y="5391145"/>
            <a:ext cx="3074032" cy="353943"/>
          </a:xfrm>
          <a:prstGeom prst="rect">
            <a:avLst/>
          </a:prstGeom>
          <a:noFill/>
          <a:effectLst>
            <a:glow rad="635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プーム・バイタン</a:t>
            </a:r>
            <a:endParaRPr kumimoji="1"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7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Phum</a:t>
            </a:r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7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Baitang</a:t>
            </a:r>
            <a:endParaRPr kumimoji="1" lang="ja-JP" altLang="en-US" sz="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5" b="-11015"/>
          <a:stretch/>
        </p:blipFill>
        <p:spPr>
          <a:xfrm>
            <a:off x="5175304" y="5932645"/>
            <a:ext cx="1494056" cy="98047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16" y="5932645"/>
            <a:ext cx="1566084" cy="8824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16" y="4160912"/>
            <a:ext cx="3096344" cy="172052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04" y="4261840"/>
            <a:ext cx="1575040" cy="10512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78" b="9803"/>
          <a:stretch/>
        </p:blipFill>
        <p:spPr>
          <a:xfrm>
            <a:off x="155383" y="4147219"/>
            <a:ext cx="1539397" cy="115306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7" y="5870280"/>
            <a:ext cx="1664000" cy="936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7" b="-7099"/>
          <a:stretch/>
        </p:blipFill>
        <p:spPr>
          <a:xfrm>
            <a:off x="1833476" y="5870280"/>
            <a:ext cx="1512168" cy="1007103"/>
          </a:xfrm>
          <a:prstGeom prst="rect">
            <a:avLst/>
          </a:prstGeom>
          <a:ln>
            <a:noFill/>
          </a:ln>
          <a:effectLst/>
        </p:spPr>
      </p:pic>
      <p:sp>
        <p:nvSpPr>
          <p:cNvPr id="48" name="テキスト ボックス 47"/>
          <p:cNvSpPr txBox="1"/>
          <p:nvPr/>
        </p:nvSpPr>
        <p:spPr>
          <a:xfrm>
            <a:off x="1879201" y="3065038"/>
            <a:ext cx="4811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大型コンベンションホテル、ヨーロピアンなクラシックホテル、田園広がるラグジュアリーホテル等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さまざまな特徴あるホテルが多数あります。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460804" y="3848581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2000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㎡の最新型ホールを有した大型リゾート。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会議などで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棟ある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建物の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棟を貸切るなどの柔軟な対応が可能。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4624" y="4048254"/>
            <a:ext cx="3429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落ち着いたフレンチクラシック。レストランやラウンジが充実。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190882" y="5427439"/>
            <a:ext cx="216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更にサプライズを求めるなら、ココ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!!</a:t>
            </a:r>
          </a:p>
          <a:p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女優アンジェリーナジョリーも長期滞在。村に宿泊するようなインスタ映えする田園テーマホテル。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サンセットの美しいバーでアンジーも毎日佇んでいたとか。</a:t>
            </a:r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89088" y="7067331"/>
            <a:ext cx="2297094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RESTAURANT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BAR</a:t>
            </a:r>
            <a:endParaRPr kumimoji="1" lang="ja-JP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316448" y="7020497"/>
            <a:ext cx="41368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カンボジアのクメール料理は日本人の口にあう優しい味です。野菜たっぷりの料理やフレンチテイストの創作料理店も多く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、女性に人気です。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44059" y="7603375"/>
            <a:ext cx="3384376" cy="215444"/>
          </a:xfrm>
          <a:prstGeom prst="rect">
            <a:avLst/>
          </a:prstGeom>
          <a:noFill/>
          <a:effectLst>
            <a:glow rad="635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8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クメール創作料理</a:t>
            </a:r>
            <a:endParaRPr kumimoji="1" lang="ja-JP" altLang="en-US" sz="800" b="1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573639" y="8658417"/>
            <a:ext cx="1746304" cy="200055"/>
          </a:xfrm>
          <a:prstGeom prst="rect">
            <a:avLst/>
          </a:prstGeom>
          <a:noFill/>
          <a:effectLst>
            <a:glow rad="635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7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バー（繁華街　パブストリート）</a:t>
            </a:r>
            <a:endParaRPr kumimoji="1" lang="ja-JP" altLang="en-US" sz="700" b="1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10" y="7940074"/>
            <a:ext cx="1025068" cy="88563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57" y="8849735"/>
            <a:ext cx="1025068" cy="8220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9" b="-7269"/>
          <a:stretch/>
        </p:blipFill>
        <p:spPr>
          <a:xfrm>
            <a:off x="123153" y="7957986"/>
            <a:ext cx="2179520" cy="183519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745" y="6277569"/>
            <a:ext cx="1280000" cy="7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3" name="図 7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95" b="14840"/>
          <a:stretch/>
        </p:blipFill>
        <p:spPr>
          <a:xfrm>
            <a:off x="5207869" y="7598421"/>
            <a:ext cx="1526978" cy="203574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4" name="図 7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367" y="7954159"/>
            <a:ext cx="1574400" cy="168988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02025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587</Words>
  <Application>Microsoft Office PowerPoint</Application>
  <PresentationFormat>A4 210 x 297 mm</PresentationFormat>
  <Paragraphs>91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HGP創英ﾌﾟﾚｾﾞﾝｽEB</vt:lpstr>
      <vt:lpstr>Meiryo UI</vt:lpstr>
      <vt:lpstr>ヒラギノ角ゴ ProN W3</vt:lpstr>
      <vt:lpstr>メイリオ</vt:lpstr>
      <vt:lpstr>Arial</vt:lpstr>
      <vt:lpstr>Calibri</vt:lpstr>
      <vt:lpstr>Wingdings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三浦 幸紀</dc:creator>
  <cp:lastModifiedBy>kobayashi</cp:lastModifiedBy>
  <cp:revision>64</cp:revision>
  <cp:lastPrinted>2019-08-19T05:16:47Z</cp:lastPrinted>
  <dcterms:created xsi:type="dcterms:W3CDTF">2019-07-25T08:50:06Z</dcterms:created>
  <dcterms:modified xsi:type="dcterms:W3CDTF">2024-04-12T02:15:04Z</dcterms:modified>
</cp:coreProperties>
</file>